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2" r:id="rId5"/>
  </p:sldMasterIdLst>
  <p:sldIdLst>
    <p:sldId id="256" r:id="rId6"/>
    <p:sldId id="259" r:id="rId7"/>
  </p:sldIdLst>
  <p:sldSz cx="7199313" cy="10799763"/>
  <p:notesSz cx="6797675" cy="9926638"/>
  <p:custDataLst>
    <p:tags r:id="rId8"/>
  </p:custDataLst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1" userDrawn="1">
          <p15:clr>
            <a:srgbClr val="A4A3A4"/>
          </p15:clr>
        </p15:guide>
        <p15:guide id="2" pos="226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urizio Zama" initials="MZ" lastIdx="1" clrIdx="0">
    <p:extLst>
      <p:ext uri="{19B8F6BF-5375-455C-9EA6-DF929625EA0E}">
        <p15:presenceInfo xmlns:p15="http://schemas.microsoft.com/office/powerpoint/2012/main" userId="S-1-5-21-3272403913-2724636171-1720928154-406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0EC2"/>
    <a:srgbClr val="1F1C44"/>
    <a:srgbClr val="CC3300"/>
    <a:srgbClr val="FF6600"/>
    <a:srgbClr val="66FF66"/>
    <a:srgbClr val="FC918E"/>
    <a:srgbClr val="FCECE8"/>
    <a:srgbClr val="FC6C7A"/>
    <a:srgbClr val="FC606F"/>
    <a:srgbClr val="FC4E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35" autoAdjust="0"/>
    <p:restoredTop sz="96395" autoAdjust="0"/>
  </p:normalViewPr>
  <p:slideViewPr>
    <p:cSldViewPr snapToGrid="0">
      <p:cViewPr varScale="1">
        <p:scale>
          <a:sx n="54" d="100"/>
          <a:sy n="54" d="100"/>
        </p:scale>
        <p:origin x="2765" y="77"/>
      </p:cViewPr>
      <p:guideLst>
        <p:guide orient="horz" pos="3401"/>
        <p:guide pos="22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61479-1EA4-4806-ACC4-8703B6AB7D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9914" y="1767462"/>
            <a:ext cx="5399485" cy="3759917"/>
          </a:xfrm>
        </p:spPr>
        <p:txBody>
          <a:bodyPr anchor="b"/>
          <a:lstStyle>
            <a:lvl1pPr algn="ctr">
              <a:defRPr sz="3543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14619B-819F-4807-862D-09A5E4CCF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914" y="5672376"/>
            <a:ext cx="5399485" cy="2607442"/>
          </a:xfrm>
        </p:spPr>
        <p:txBody>
          <a:bodyPr/>
          <a:lstStyle>
            <a:lvl1pPr marL="0" indent="0" algn="ctr">
              <a:buNone/>
              <a:defRPr sz="1417"/>
            </a:lvl1pPr>
            <a:lvl2pPr marL="269977" indent="0" algn="ctr">
              <a:buNone/>
              <a:defRPr sz="1181"/>
            </a:lvl2pPr>
            <a:lvl3pPr marL="539953" indent="0" algn="ctr">
              <a:buNone/>
              <a:defRPr sz="1063"/>
            </a:lvl3pPr>
            <a:lvl4pPr marL="809930" indent="0" algn="ctr">
              <a:buNone/>
              <a:defRPr sz="945"/>
            </a:lvl4pPr>
            <a:lvl5pPr marL="1079906" indent="0" algn="ctr">
              <a:buNone/>
              <a:defRPr sz="945"/>
            </a:lvl5pPr>
            <a:lvl6pPr marL="1349883" indent="0" algn="ctr">
              <a:buNone/>
              <a:defRPr sz="945"/>
            </a:lvl6pPr>
            <a:lvl7pPr marL="1619860" indent="0" algn="ctr">
              <a:buNone/>
              <a:defRPr sz="945"/>
            </a:lvl7pPr>
            <a:lvl8pPr marL="1889836" indent="0" algn="ctr">
              <a:buNone/>
              <a:defRPr sz="945"/>
            </a:lvl8pPr>
            <a:lvl9pPr marL="2159813" indent="0" algn="ctr">
              <a:buNone/>
              <a:defRPr sz="945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A0BAD-85FF-499D-863A-F7821C375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5F927-E47E-4639-A776-B5727F158B4C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75CAA-B14A-40E7-BE8A-7E6DCECE5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76DD6-2754-4C98-B718-A35370E3E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47DEB-1B70-4259-A19A-1FABF458981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34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AAB0C-2486-465C-A464-8C0AD7451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B3FB1-1730-40E1-A577-35EA43F4DB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695F0-3C4C-477A-8EE5-D76838BC7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5F927-E47E-4639-A776-B5727F158B4C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C5AC9-BFEB-49E6-9D9B-71270EFA9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9EF19-06C1-4987-BCC8-DA68A43D5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47DEB-1B70-4259-A19A-1FABF458981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27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D8D160-2AD5-4E17-853F-89AD7A655E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152008" y="574987"/>
            <a:ext cx="1552352" cy="9152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21D98-C57D-48D8-A6DA-06529589B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94953" y="574987"/>
            <a:ext cx="4567064" cy="9152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412F8-45C7-48A4-AB8F-8BE39D1B1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5F927-E47E-4639-A776-B5727F158B4C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FAAA3-8676-4197-B348-F7687A176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57CDE-18DD-49CC-9290-6A6463ACD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47DEB-1B70-4259-A19A-1FABF458981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080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3630F-4DAD-499C-8DA6-3D721B836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F923E-D14D-4536-BB70-E518D50FF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500E6-8645-4CDF-99DC-74CBE26A9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5F927-E47E-4639-A776-B5727F158B4C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BB10F-1D0B-4207-A308-5C2B79B7D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A1BA0-E614-415C-8F44-AB2EE54E0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47DEB-1B70-4259-A19A-1FABF458981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69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9795F-786C-401C-A3B4-4952977B8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203" y="2692442"/>
            <a:ext cx="6209407" cy="4492401"/>
          </a:xfrm>
        </p:spPr>
        <p:txBody>
          <a:bodyPr anchor="b"/>
          <a:lstStyle>
            <a:lvl1pPr>
              <a:defRPr sz="3543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D6142-6469-4AFF-BE3F-2D2877D3BD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1203" y="7227343"/>
            <a:ext cx="6209407" cy="2362447"/>
          </a:xfrm>
        </p:spPr>
        <p:txBody>
          <a:bodyPr/>
          <a:lstStyle>
            <a:lvl1pPr marL="0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1pPr>
            <a:lvl2pPr marL="269977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539953" indent="0">
              <a:buNone/>
              <a:defRPr sz="1063">
                <a:solidFill>
                  <a:schemeClr val="tx1">
                    <a:tint val="75000"/>
                  </a:schemeClr>
                </a:solidFill>
              </a:defRPr>
            </a:lvl3pPr>
            <a:lvl4pPr marL="80993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4pPr>
            <a:lvl5pPr marL="1079906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5pPr>
            <a:lvl6pPr marL="1349883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6pPr>
            <a:lvl7pPr marL="161986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7pPr>
            <a:lvl8pPr marL="1889836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8pPr>
            <a:lvl9pPr marL="2159813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CFE19-F885-4AE6-A1DA-2304932E6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5F927-E47E-4639-A776-B5727F158B4C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58459-C557-4C9F-A3A4-55BC4CA65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00CDD-1017-4B24-ADB5-6043960B0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47DEB-1B70-4259-A19A-1FABF458981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565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0D7E9-B3F2-4885-BED0-F655036B7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B9572-CDBA-4E06-975B-614FD706E7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4953" y="2874937"/>
            <a:ext cx="3059708" cy="6852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29F1CE-0860-4EB7-834E-2862FA234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44652" y="2874937"/>
            <a:ext cx="3059708" cy="6852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65C47C-D565-45EA-B1BC-800FBBC69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5F927-E47E-4639-A776-B5727F158B4C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906AC5-3BF7-4460-A930-A2FDB32A5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A4C390-2E74-4E35-BF46-E04196D0E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47DEB-1B70-4259-A19A-1FABF458981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733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81675-D75C-4ED9-8A90-95F815B61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891" y="574988"/>
            <a:ext cx="6209407" cy="208745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AD9E3-766B-4BA6-ACF9-AAFE074EF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5891" y="2647443"/>
            <a:ext cx="3045647" cy="1297471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69977" indent="0">
              <a:buNone/>
              <a:defRPr sz="1181" b="1"/>
            </a:lvl2pPr>
            <a:lvl3pPr marL="539953" indent="0">
              <a:buNone/>
              <a:defRPr sz="1063" b="1"/>
            </a:lvl3pPr>
            <a:lvl4pPr marL="809930" indent="0">
              <a:buNone/>
              <a:defRPr sz="945" b="1"/>
            </a:lvl4pPr>
            <a:lvl5pPr marL="1079906" indent="0">
              <a:buNone/>
              <a:defRPr sz="945" b="1"/>
            </a:lvl5pPr>
            <a:lvl6pPr marL="1349883" indent="0">
              <a:buNone/>
              <a:defRPr sz="945" b="1"/>
            </a:lvl6pPr>
            <a:lvl7pPr marL="1619860" indent="0">
              <a:buNone/>
              <a:defRPr sz="945" b="1"/>
            </a:lvl7pPr>
            <a:lvl8pPr marL="1889836" indent="0">
              <a:buNone/>
              <a:defRPr sz="945" b="1"/>
            </a:lvl8pPr>
            <a:lvl9pPr marL="2159813" indent="0">
              <a:buNone/>
              <a:defRPr sz="9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25B3E0-8427-4680-B52A-61B4B93B12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891" y="3944914"/>
            <a:ext cx="3045647" cy="58023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943393-1A2A-4008-B72F-D5F663D51D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644652" y="2647443"/>
            <a:ext cx="3060646" cy="1297471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69977" indent="0">
              <a:buNone/>
              <a:defRPr sz="1181" b="1"/>
            </a:lvl2pPr>
            <a:lvl3pPr marL="539953" indent="0">
              <a:buNone/>
              <a:defRPr sz="1063" b="1"/>
            </a:lvl3pPr>
            <a:lvl4pPr marL="809930" indent="0">
              <a:buNone/>
              <a:defRPr sz="945" b="1"/>
            </a:lvl4pPr>
            <a:lvl5pPr marL="1079906" indent="0">
              <a:buNone/>
              <a:defRPr sz="945" b="1"/>
            </a:lvl5pPr>
            <a:lvl6pPr marL="1349883" indent="0">
              <a:buNone/>
              <a:defRPr sz="945" b="1"/>
            </a:lvl6pPr>
            <a:lvl7pPr marL="1619860" indent="0">
              <a:buNone/>
              <a:defRPr sz="945" b="1"/>
            </a:lvl7pPr>
            <a:lvl8pPr marL="1889836" indent="0">
              <a:buNone/>
              <a:defRPr sz="945" b="1"/>
            </a:lvl8pPr>
            <a:lvl9pPr marL="2159813" indent="0">
              <a:buNone/>
              <a:defRPr sz="9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1A7A6E-E2FC-472C-B2CA-F3741EAA1D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644652" y="3944914"/>
            <a:ext cx="3060646" cy="58023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507AEA-0DB9-4EB3-83E6-0485867D2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5F927-E47E-4639-A776-B5727F158B4C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F19CF1-34B3-4330-AA65-EE0B02ED7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1A0009-4335-43F6-B926-13DB204AF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47DEB-1B70-4259-A19A-1FABF458981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358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4CFF4-CC64-4628-A276-BD3D79AC9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8C4C78-E380-4607-B61F-97B3CC1A9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5F927-E47E-4639-A776-B5727F158B4C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6C715F-C8B6-4939-A778-2B951C683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35B540-7AF0-4FB4-AAB3-BF088CA4F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47DEB-1B70-4259-A19A-1FABF458981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520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4A040B-9AEC-43EF-9AC4-28573DBC4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5F927-E47E-4639-A776-B5727F158B4C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E18836-83E9-4406-8D26-53C4D8BEA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39A850-15A3-420A-A370-35988CF56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47DEB-1B70-4259-A19A-1FABF458981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204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5963D-91A1-45CF-ABB7-030E28E28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891" y="719984"/>
            <a:ext cx="2321966" cy="2519945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01A80-EEB2-4B32-87C4-38869EC2C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0646" y="1554966"/>
            <a:ext cx="3644652" cy="7674832"/>
          </a:xfrm>
        </p:spPr>
        <p:txBody>
          <a:bodyPr/>
          <a:lstStyle>
            <a:lvl1pPr>
              <a:defRPr sz="1890"/>
            </a:lvl1pPr>
            <a:lvl2pPr>
              <a:defRPr sz="1653"/>
            </a:lvl2pPr>
            <a:lvl3pPr>
              <a:defRPr sz="1417"/>
            </a:lvl3pPr>
            <a:lvl4pPr>
              <a:defRPr sz="1181"/>
            </a:lvl4pPr>
            <a:lvl5pPr>
              <a:defRPr sz="1181"/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B4638E-FA6E-4013-947F-DC1206F292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5891" y="3239929"/>
            <a:ext cx="2321966" cy="6002369"/>
          </a:xfrm>
        </p:spPr>
        <p:txBody>
          <a:bodyPr/>
          <a:lstStyle>
            <a:lvl1pPr marL="0" indent="0">
              <a:buNone/>
              <a:defRPr sz="945"/>
            </a:lvl1pPr>
            <a:lvl2pPr marL="269977" indent="0">
              <a:buNone/>
              <a:defRPr sz="827"/>
            </a:lvl2pPr>
            <a:lvl3pPr marL="539953" indent="0">
              <a:buNone/>
              <a:defRPr sz="709"/>
            </a:lvl3pPr>
            <a:lvl4pPr marL="809930" indent="0">
              <a:buNone/>
              <a:defRPr sz="591"/>
            </a:lvl4pPr>
            <a:lvl5pPr marL="1079906" indent="0">
              <a:buNone/>
              <a:defRPr sz="591"/>
            </a:lvl5pPr>
            <a:lvl6pPr marL="1349883" indent="0">
              <a:buNone/>
              <a:defRPr sz="591"/>
            </a:lvl6pPr>
            <a:lvl7pPr marL="1619860" indent="0">
              <a:buNone/>
              <a:defRPr sz="591"/>
            </a:lvl7pPr>
            <a:lvl8pPr marL="1889836" indent="0">
              <a:buNone/>
              <a:defRPr sz="591"/>
            </a:lvl8pPr>
            <a:lvl9pPr marL="2159813" indent="0">
              <a:buNone/>
              <a:defRPr sz="5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9149AE-2AD7-4291-B651-34A6C0D58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5F927-E47E-4639-A776-B5727F158B4C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66A4D4-3556-4119-A23F-A90AEB114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929F2-B463-4D49-8B66-60019B6F7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47DEB-1B70-4259-A19A-1FABF458981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74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CDA68-49CE-40B9-A3B9-90BA3D838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891" y="719984"/>
            <a:ext cx="2321966" cy="2519945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AB4C3C-6695-4D24-8956-077E212C8A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60646" y="1554966"/>
            <a:ext cx="3644652" cy="7674832"/>
          </a:xfrm>
        </p:spPr>
        <p:txBody>
          <a:bodyPr/>
          <a:lstStyle>
            <a:lvl1pPr marL="0" indent="0">
              <a:buNone/>
              <a:defRPr sz="1890"/>
            </a:lvl1pPr>
            <a:lvl2pPr marL="269977" indent="0">
              <a:buNone/>
              <a:defRPr sz="1653"/>
            </a:lvl2pPr>
            <a:lvl3pPr marL="539953" indent="0">
              <a:buNone/>
              <a:defRPr sz="1417"/>
            </a:lvl3pPr>
            <a:lvl4pPr marL="809930" indent="0">
              <a:buNone/>
              <a:defRPr sz="1181"/>
            </a:lvl4pPr>
            <a:lvl5pPr marL="1079906" indent="0">
              <a:buNone/>
              <a:defRPr sz="1181"/>
            </a:lvl5pPr>
            <a:lvl6pPr marL="1349883" indent="0">
              <a:buNone/>
              <a:defRPr sz="1181"/>
            </a:lvl6pPr>
            <a:lvl7pPr marL="1619860" indent="0">
              <a:buNone/>
              <a:defRPr sz="1181"/>
            </a:lvl7pPr>
            <a:lvl8pPr marL="1889836" indent="0">
              <a:buNone/>
              <a:defRPr sz="1181"/>
            </a:lvl8pPr>
            <a:lvl9pPr marL="2159813" indent="0">
              <a:buNone/>
              <a:defRPr sz="1181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9AAC44-7585-496D-B594-5D44F70A8A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5891" y="3239929"/>
            <a:ext cx="2321966" cy="6002369"/>
          </a:xfrm>
        </p:spPr>
        <p:txBody>
          <a:bodyPr/>
          <a:lstStyle>
            <a:lvl1pPr marL="0" indent="0">
              <a:buNone/>
              <a:defRPr sz="945"/>
            </a:lvl1pPr>
            <a:lvl2pPr marL="269977" indent="0">
              <a:buNone/>
              <a:defRPr sz="827"/>
            </a:lvl2pPr>
            <a:lvl3pPr marL="539953" indent="0">
              <a:buNone/>
              <a:defRPr sz="709"/>
            </a:lvl3pPr>
            <a:lvl4pPr marL="809930" indent="0">
              <a:buNone/>
              <a:defRPr sz="591"/>
            </a:lvl4pPr>
            <a:lvl5pPr marL="1079906" indent="0">
              <a:buNone/>
              <a:defRPr sz="591"/>
            </a:lvl5pPr>
            <a:lvl6pPr marL="1349883" indent="0">
              <a:buNone/>
              <a:defRPr sz="591"/>
            </a:lvl6pPr>
            <a:lvl7pPr marL="1619860" indent="0">
              <a:buNone/>
              <a:defRPr sz="591"/>
            </a:lvl7pPr>
            <a:lvl8pPr marL="1889836" indent="0">
              <a:buNone/>
              <a:defRPr sz="591"/>
            </a:lvl8pPr>
            <a:lvl9pPr marL="2159813" indent="0">
              <a:buNone/>
              <a:defRPr sz="5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01EE5C-A5B8-434C-8DA0-376EB9034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5F927-E47E-4639-A776-B5727F158B4C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FE1C3B-B34A-4E27-A526-59438CA0D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E92D97-18BB-4F90-A491-B28A27B66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47DEB-1B70-4259-A19A-1FABF458981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411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ADE891-05AF-4B7D-A47C-1F2DF7BEC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953" y="574988"/>
            <a:ext cx="6209407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7CBF53-0755-4AD0-8D04-5670B127A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4953" y="2874937"/>
            <a:ext cx="6209407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5E4F8-17F4-4942-884C-34F354A61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4953" y="10009781"/>
            <a:ext cx="1619845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5F927-E47E-4639-A776-B5727F158B4C}" type="datetimeFigureOut">
              <a:rPr lang="en-GB" smtClean="0"/>
              <a:t>01/03/2024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A9890-02C4-4D41-9D74-9F2FFB6E10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84773" y="10009781"/>
            <a:ext cx="2429768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95259-B2C6-463F-B919-149CD18342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84515" y="10009781"/>
            <a:ext cx="1619845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47DEB-1B70-4259-A19A-1FABF458981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682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l" defTabSz="539953" rtl="0" eaLnBrk="1" latinLnBrk="0" hangingPunct="1">
        <a:lnSpc>
          <a:spcPct val="90000"/>
        </a:lnSpc>
        <a:spcBef>
          <a:spcPct val="0"/>
        </a:spcBef>
        <a:buNone/>
        <a:defRPr sz="25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4988" indent="-134988" algn="l" defTabSz="539953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1pPr>
      <a:lvl2pPr marL="404965" indent="-134988" algn="l" defTabSz="539953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674942" indent="-134988" algn="l" defTabSz="539953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44918" indent="-134988" algn="l" defTabSz="539953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214895" indent="-134988" algn="l" defTabSz="539953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484871" indent="-134988" algn="l" defTabSz="539953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754848" indent="-134988" algn="l" defTabSz="539953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2024825" indent="-134988" algn="l" defTabSz="539953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294801" indent="-134988" algn="l" defTabSz="539953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1pPr>
      <a:lvl2pPr marL="269977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3pPr>
      <a:lvl4pPr marL="809930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079906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349883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619860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1889836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159813" algn="l" defTabSz="539953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097925"/>
              </p:ext>
            </p:extLst>
          </p:nvPr>
        </p:nvGraphicFramePr>
        <p:xfrm>
          <a:off x="3346723" y="4114917"/>
          <a:ext cx="1385529" cy="146304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385529">
                  <a:extLst>
                    <a:ext uri="{9D8B030D-6E8A-4147-A177-3AD203B41FA5}">
                      <a16:colId xmlns:a16="http://schemas.microsoft.com/office/drawing/2014/main" val="3091817822"/>
                    </a:ext>
                  </a:extLst>
                </a:gridCol>
              </a:tblGrid>
              <a:tr h="355348"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trimestre</a:t>
                      </a:r>
                    </a:p>
                    <a:p>
                      <a:pPr algn="ctr"/>
                      <a:r>
                        <a:rPr lang="en-US" altLang="it-IT" sz="900" i="1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it-IT" sz="900" i="1" baseline="30000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it-IT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quarter</a:t>
                      </a: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630687"/>
                  </a:ext>
                </a:extLst>
              </a:tr>
              <a:tr h="355348"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trimestre</a:t>
                      </a:r>
                    </a:p>
                    <a:p>
                      <a:pPr algn="ctr"/>
                      <a:r>
                        <a:rPr lang="en-US" altLang="it-IT" sz="900" i="1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altLang="it-IT" sz="900" i="1" baseline="30000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it-IT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quarter</a:t>
                      </a: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6838974"/>
                  </a:ext>
                </a:extLst>
              </a:tr>
              <a:tr h="355348"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trimestre</a:t>
                      </a:r>
                    </a:p>
                    <a:p>
                      <a:pPr algn="ctr"/>
                      <a:r>
                        <a:rPr lang="en-US" altLang="it-IT" sz="900" i="1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altLang="it-IT" sz="900" i="1" baseline="30000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rd </a:t>
                      </a:r>
                      <a:r>
                        <a:rPr lang="en-US" sz="9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quarter</a:t>
                      </a: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321306"/>
                  </a:ext>
                </a:extLst>
              </a:tr>
              <a:tr h="355348"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IV trimestre</a:t>
                      </a:r>
                    </a:p>
                    <a:p>
                      <a:pPr algn="ctr"/>
                      <a:r>
                        <a:rPr lang="en-US" altLang="it-IT" sz="900" i="1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altLang="it-IT" sz="900" i="1" baseline="30000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US" sz="9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quarter</a:t>
                      </a: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7838067"/>
                  </a:ext>
                </a:extLst>
              </a:tr>
            </a:tbl>
          </a:graphicData>
        </a:graphic>
      </p:graphicFrame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976D9BA5-7CA9-45D6-BE1B-3B2508AB97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520751"/>
              </p:ext>
            </p:extLst>
          </p:nvPr>
        </p:nvGraphicFramePr>
        <p:xfrm>
          <a:off x="3338318" y="7578928"/>
          <a:ext cx="1448392" cy="1728684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448392">
                  <a:extLst>
                    <a:ext uri="{9D8B030D-6E8A-4147-A177-3AD203B41FA5}">
                      <a16:colId xmlns:a16="http://schemas.microsoft.com/office/drawing/2014/main" val="3091817822"/>
                    </a:ext>
                  </a:extLst>
                </a:gridCol>
              </a:tblGrid>
              <a:tr h="346182">
                <a:tc>
                  <a:txBody>
                    <a:bodyPr/>
                    <a:lstStyle/>
                    <a:p>
                      <a:pPr algn="ctr"/>
                      <a:r>
                        <a:rPr lang="it-IT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trimestre &gt; 5000 Euro</a:t>
                      </a:r>
                    </a:p>
                    <a:p>
                      <a:pPr algn="ctr"/>
                      <a:r>
                        <a:rPr lang="en-US" altLang="it-IT" sz="700" i="1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it-IT" sz="700" i="1" baseline="30000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it-IT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7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quarter &gt; 5000 Euro</a:t>
                      </a: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630687"/>
                  </a:ext>
                </a:extLst>
              </a:tr>
              <a:tr h="346182">
                <a:tc>
                  <a:txBody>
                    <a:bodyPr/>
                    <a:lstStyle/>
                    <a:p>
                      <a:pPr algn="ctr"/>
                      <a:r>
                        <a:rPr lang="it-IT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trimestre</a:t>
                      </a:r>
                    </a:p>
                    <a:p>
                      <a:pPr algn="ctr"/>
                      <a:r>
                        <a:rPr lang="en-US" altLang="it-IT" sz="700" i="1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altLang="it-IT" sz="700" i="1" baseline="30000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it-IT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7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quarter</a:t>
                      </a:r>
                    </a:p>
                    <a:p>
                      <a:pPr algn="ctr"/>
                      <a:r>
                        <a:rPr lang="it-IT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trimestre &lt; 5000 Euro</a:t>
                      </a:r>
                    </a:p>
                    <a:p>
                      <a:pPr algn="ctr"/>
                      <a:r>
                        <a:rPr lang="en-US" altLang="it-IT" sz="700" i="1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it-IT" sz="700" i="1" baseline="30000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it-IT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7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quarter &lt; 5000 Euro</a:t>
                      </a: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838974"/>
                  </a:ext>
                </a:extLst>
              </a:tr>
              <a:tr h="346182">
                <a:tc>
                  <a:txBody>
                    <a:bodyPr/>
                    <a:lstStyle/>
                    <a:p>
                      <a:pPr algn="ctr"/>
                      <a:r>
                        <a:rPr lang="it-IT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trimestre</a:t>
                      </a:r>
                    </a:p>
                    <a:p>
                      <a:pPr algn="ctr"/>
                      <a:r>
                        <a:rPr lang="en-US" altLang="it-IT" sz="700" i="1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altLang="it-IT" sz="700" i="1" baseline="30000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rd </a:t>
                      </a:r>
                      <a:r>
                        <a:rPr lang="en-US" sz="7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quarter</a:t>
                      </a:r>
                    </a:p>
                    <a:p>
                      <a:pPr algn="ctr"/>
                      <a:r>
                        <a:rPr lang="en-US" sz="7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e II </a:t>
                      </a:r>
                      <a:r>
                        <a:rPr lang="en-US" sz="700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trimestre</a:t>
                      </a:r>
                      <a:r>
                        <a:rPr lang="en-US" sz="7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&lt; 5000 Euro</a:t>
                      </a:r>
                    </a:p>
                    <a:p>
                      <a:pPr marL="0" marR="0" lvl="0" indent="0" algn="ctr" defTabSz="5399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it-IT" sz="700" i="1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it-IT" sz="700" i="1" baseline="30000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st </a:t>
                      </a:r>
                      <a:r>
                        <a:rPr lang="it-IT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</a:t>
                      </a:r>
                      <a:r>
                        <a:rPr lang="en-US" altLang="it-IT" sz="700" i="1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altLang="it-IT" sz="700" i="1" baseline="30000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nd </a:t>
                      </a:r>
                      <a:r>
                        <a:rPr lang="en-US" sz="7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quarter &lt; 5000 Euro</a:t>
                      </a: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21306"/>
                  </a:ext>
                </a:extLst>
              </a:tr>
              <a:tr h="346182">
                <a:tc>
                  <a:txBody>
                    <a:bodyPr/>
                    <a:lstStyle/>
                    <a:p>
                      <a:pPr algn="ctr"/>
                      <a:r>
                        <a:rPr lang="it-IT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IV trimestre</a:t>
                      </a:r>
                    </a:p>
                    <a:p>
                      <a:pPr algn="ctr"/>
                      <a:r>
                        <a:rPr lang="en-US" altLang="it-IT" sz="700" i="1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altLang="it-IT" sz="700" i="1" baseline="30000" dirty="0">
                          <a:latin typeface="Georgia" panose="02040502050405020303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US" sz="7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quarter</a:t>
                      </a: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7838067"/>
                  </a:ext>
                </a:extLst>
              </a:tr>
            </a:tbl>
          </a:graphicData>
        </a:graphic>
      </p:graphicFrame>
      <p:sp>
        <p:nvSpPr>
          <p:cNvPr id="100" name="Chevron 99"/>
          <p:cNvSpPr/>
          <p:nvPr/>
        </p:nvSpPr>
        <p:spPr>
          <a:xfrm>
            <a:off x="3353832" y="7114983"/>
            <a:ext cx="3479790" cy="332388"/>
          </a:xfrm>
          <a:prstGeom prst="chevron">
            <a:avLst/>
          </a:prstGeom>
          <a:noFill/>
          <a:ln w="28575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91" name="Chevron 90"/>
          <p:cNvSpPr/>
          <p:nvPr/>
        </p:nvSpPr>
        <p:spPr>
          <a:xfrm>
            <a:off x="3353832" y="6647350"/>
            <a:ext cx="3479790" cy="311862"/>
          </a:xfrm>
          <a:prstGeom prst="chevron">
            <a:avLst/>
          </a:prstGeom>
          <a:noFill/>
          <a:ln w="28575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220" name="Content Placeholder 16"/>
          <p:cNvSpPr txBox="1">
            <a:spLocks/>
          </p:cNvSpPr>
          <p:nvPr/>
        </p:nvSpPr>
        <p:spPr bwMode="auto">
          <a:xfrm>
            <a:off x="283008" y="4148322"/>
            <a:ext cx="2946261" cy="1380105"/>
          </a:xfrm>
          <a:prstGeom prst="rect">
            <a:avLst/>
          </a:prstGeom>
          <a:solidFill>
            <a:srgbClr val="CC3300"/>
          </a:solidFill>
          <a:ln w="0">
            <a:noFill/>
            <a:miter lim="800000"/>
            <a:headEnd/>
            <a:tailEnd/>
          </a:ln>
        </p:spPr>
        <p:txBody>
          <a:bodyPr lIns="246271" tIns="30783" rIns="61568" bIns="30783" anchor="ctr"/>
          <a:lstStyle>
            <a:defPPr>
              <a:defRPr lang="it-IT"/>
            </a:defPPr>
            <a:lvl1pPr defTabSz="181369" eaLnBrk="0" fontAlgn="base" hangingPunct="0">
              <a:spcBef>
                <a:spcPct val="0"/>
              </a:spcBef>
              <a:spcAft>
                <a:spcPts val="600"/>
              </a:spcAft>
              <a:defRPr sz="1050" b="1" kern="0">
                <a:solidFill>
                  <a:srgbClr val="FFFFFF"/>
                </a:solidFill>
                <a:latin typeface="Arial"/>
              </a:defRPr>
            </a:lvl1pPr>
          </a:lstStyle>
          <a:p>
            <a:r>
              <a:rPr lang="it-IT" altLang="it-IT" dirty="0"/>
              <a:t>Comunicazioni dei dati delle liquidazioni </a:t>
            </a:r>
            <a:br>
              <a:rPr lang="it-IT" altLang="it-IT" dirty="0"/>
            </a:br>
            <a:r>
              <a:rPr lang="it-IT" altLang="it-IT" dirty="0"/>
              <a:t>periodiche IVA 2024</a:t>
            </a:r>
          </a:p>
          <a:p>
            <a:r>
              <a:rPr lang="en-US" altLang="it-IT" b="0" i="1" dirty="0"/>
              <a:t>Quarterly VAT balances communications FY2024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848173" y="4123926"/>
            <a:ext cx="2000710" cy="1454031"/>
            <a:chOff x="4782513" y="5194861"/>
            <a:chExt cx="2100887" cy="2193696"/>
          </a:xfrm>
        </p:grpSpPr>
        <p:sp>
          <p:nvSpPr>
            <p:cNvPr id="219" name="Chevron 218"/>
            <p:cNvSpPr/>
            <p:nvPr/>
          </p:nvSpPr>
          <p:spPr>
            <a:xfrm>
              <a:off x="4782513" y="5194861"/>
              <a:ext cx="2100887" cy="504000"/>
            </a:xfrm>
            <a:prstGeom prst="chevron">
              <a:avLst/>
            </a:prstGeom>
            <a:noFill/>
            <a:ln w="28575"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>
                  <a:solidFill>
                    <a:schemeClr val="tx1"/>
                  </a:solidFill>
                </a:rPr>
                <a:t>31/5</a:t>
              </a:r>
            </a:p>
          </p:txBody>
        </p:sp>
        <p:sp>
          <p:nvSpPr>
            <p:cNvPr id="222" name="Chevron 221"/>
            <p:cNvSpPr/>
            <p:nvPr/>
          </p:nvSpPr>
          <p:spPr>
            <a:xfrm>
              <a:off x="4782513" y="5752679"/>
              <a:ext cx="2100887" cy="504000"/>
            </a:xfrm>
            <a:prstGeom prst="chevron">
              <a:avLst/>
            </a:prstGeom>
            <a:noFill/>
            <a:ln w="28575"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>
                  <a:solidFill>
                    <a:schemeClr val="tx1"/>
                  </a:solidFill>
                </a:rPr>
                <a:t>30/9</a:t>
              </a:r>
            </a:p>
          </p:txBody>
        </p:sp>
        <p:sp>
          <p:nvSpPr>
            <p:cNvPr id="223" name="Chevron 222"/>
            <p:cNvSpPr/>
            <p:nvPr/>
          </p:nvSpPr>
          <p:spPr>
            <a:xfrm>
              <a:off x="4782513" y="6312320"/>
              <a:ext cx="2100887" cy="504000"/>
            </a:xfrm>
            <a:prstGeom prst="chevron">
              <a:avLst/>
            </a:prstGeom>
            <a:noFill/>
            <a:ln w="28575"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>
                  <a:solidFill>
                    <a:schemeClr val="tx1"/>
                  </a:solidFill>
                </a:rPr>
                <a:t>30/11</a:t>
              </a:r>
            </a:p>
          </p:txBody>
        </p:sp>
        <p:sp>
          <p:nvSpPr>
            <p:cNvPr id="224" name="Chevron 223"/>
            <p:cNvSpPr/>
            <p:nvPr/>
          </p:nvSpPr>
          <p:spPr>
            <a:xfrm>
              <a:off x="4782513" y="6884557"/>
              <a:ext cx="2100887" cy="504000"/>
            </a:xfrm>
            <a:prstGeom prst="chevron">
              <a:avLst/>
            </a:prstGeom>
            <a:noFill/>
            <a:ln w="28575"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>
                  <a:solidFill>
                    <a:schemeClr val="tx1"/>
                  </a:solidFill>
                </a:rPr>
                <a:t>28/2/25*</a:t>
              </a:r>
            </a:p>
          </p:txBody>
        </p:sp>
      </p:grpSp>
      <p:sp>
        <p:nvSpPr>
          <p:cNvPr id="90" name="Content Placeholder 16"/>
          <p:cNvSpPr txBox="1">
            <a:spLocks/>
          </p:cNvSpPr>
          <p:nvPr/>
        </p:nvSpPr>
        <p:spPr bwMode="auto">
          <a:xfrm>
            <a:off x="283008" y="6634988"/>
            <a:ext cx="2939736" cy="353819"/>
          </a:xfrm>
          <a:prstGeom prst="rect">
            <a:avLst/>
          </a:prstGeom>
          <a:solidFill>
            <a:srgbClr val="CC3300"/>
          </a:solidFill>
          <a:ln w="0">
            <a:noFill/>
            <a:miter lim="800000"/>
            <a:headEnd/>
            <a:tailEnd/>
          </a:ln>
        </p:spPr>
        <p:txBody>
          <a:bodyPr lIns="246271" tIns="30783" rIns="61568" bIns="30783" anchor="ctr"/>
          <a:lstStyle/>
          <a:p>
            <a:pPr marL="0" lvl="1" defTabSz="891697" fontAlgn="base">
              <a:spcBef>
                <a:spcPct val="0"/>
              </a:spcBef>
              <a:spcAft>
                <a:spcPts val="85"/>
              </a:spcAft>
              <a:defRPr/>
            </a:pPr>
            <a:r>
              <a:rPr lang="it-IT" sz="1050" b="1" kern="0" dirty="0">
                <a:solidFill>
                  <a:srgbClr val="FFFFFF"/>
                </a:solidFill>
                <a:latin typeface="Arial"/>
              </a:rPr>
              <a:t>Dichiarazione  IVA 2024 (FY23)</a:t>
            </a:r>
          </a:p>
          <a:p>
            <a:pPr marL="0" lvl="1" defTabSz="891697" fontAlgn="base">
              <a:spcBef>
                <a:spcPct val="0"/>
              </a:spcBef>
              <a:spcAft>
                <a:spcPts val="85"/>
              </a:spcAft>
              <a:defRPr/>
            </a:pPr>
            <a:r>
              <a:rPr lang="it-IT" sz="1050" i="1" kern="0" dirty="0">
                <a:solidFill>
                  <a:srgbClr val="FFFFFF"/>
                </a:solidFill>
                <a:latin typeface="Arial"/>
              </a:rPr>
              <a:t>VAT Return FY 2023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704822" y="6620506"/>
            <a:ext cx="2068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30/4</a:t>
            </a:r>
          </a:p>
        </p:txBody>
      </p:sp>
      <p:sp>
        <p:nvSpPr>
          <p:cNvPr id="93" name="Content Placeholder 16"/>
          <p:cNvSpPr txBox="1">
            <a:spLocks/>
          </p:cNvSpPr>
          <p:nvPr/>
        </p:nvSpPr>
        <p:spPr bwMode="auto">
          <a:xfrm>
            <a:off x="275901" y="5669905"/>
            <a:ext cx="1170292" cy="801525"/>
          </a:xfrm>
          <a:prstGeom prst="rect">
            <a:avLst/>
          </a:prstGeom>
          <a:solidFill>
            <a:srgbClr val="CC3300"/>
          </a:solidFill>
          <a:ln w="0">
            <a:noFill/>
            <a:miter lim="800000"/>
            <a:headEnd/>
            <a:tailEnd/>
          </a:ln>
        </p:spPr>
        <p:txBody>
          <a:bodyPr lIns="246271" tIns="30783" rIns="61568" bIns="30783" anchor="ctr"/>
          <a:lstStyle/>
          <a:p>
            <a:pPr marL="0" lvl="1" defTabSz="891697" fontAlgn="base">
              <a:spcBef>
                <a:spcPct val="0"/>
              </a:spcBef>
              <a:spcAft>
                <a:spcPts val="85"/>
              </a:spcAft>
              <a:defRPr/>
            </a:pPr>
            <a:r>
              <a:rPr lang="it-IT" sz="1050" b="1" kern="0" dirty="0">
                <a:solidFill>
                  <a:srgbClr val="FFFFFF"/>
                </a:solidFill>
                <a:latin typeface="Arial"/>
              </a:rPr>
              <a:t>Dichiarazione  IVA 2024 (FY23)</a:t>
            </a:r>
          </a:p>
          <a:p>
            <a:pPr marL="0" lvl="1" defTabSz="891697" fontAlgn="base">
              <a:spcBef>
                <a:spcPct val="0"/>
              </a:spcBef>
              <a:spcAft>
                <a:spcPts val="85"/>
              </a:spcAft>
              <a:defRPr/>
            </a:pPr>
            <a:r>
              <a:rPr lang="it-IT" sz="1050" i="1" kern="0" dirty="0">
                <a:solidFill>
                  <a:srgbClr val="FFFFFF"/>
                </a:solidFill>
                <a:latin typeface="Arial"/>
              </a:rPr>
              <a:t>VAT Return FY 2023</a:t>
            </a:r>
          </a:p>
        </p:txBody>
      </p:sp>
      <p:sp>
        <p:nvSpPr>
          <p:cNvPr id="99" name="Content Placeholder 16"/>
          <p:cNvSpPr txBox="1">
            <a:spLocks/>
          </p:cNvSpPr>
          <p:nvPr/>
        </p:nvSpPr>
        <p:spPr bwMode="auto">
          <a:xfrm>
            <a:off x="324423" y="7068856"/>
            <a:ext cx="2933213" cy="353819"/>
          </a:xfrm>
          <a:prstGeom prst="rect">
            <a:avLst/>
          </a:prstGeom>
          <a:solidFill>
            <a:srgbClr val="CC3300"/>
          </a:solidFill>
          <a:ln w="0">
            <a:noFill/>
            <a:miter lim="800000"/>
            <a:headEnd/>
            <a:tailEnd/>
          </a:ln>
        </p:spPr>
        <p:txBody>
          <a:bodyPr lIns="246271" tIns="30783" rIns="61568" bIns="30783" anchor="ctr"/>
          <a:lstStyle>
            <a:defPPr>
              <a:defRPr lang="it-IT"/>
            </a:defPPr>
            <a:lvl2pPr marL="0" lvl="1" defTabSz="891697" fontAlgn="base">
              <a:spcBef>
                <a:spcPct val="0"/>
              </a:spcBef>
              <a:spcAft>
                <a:spcPts val="85"/>
              </a:spcAft>
              <a:defRPr sz="1100" b="1" kern="0">
                <a:solidFill>
                  <a:srgbClr val="FFFFFF"/>
                </a:solidFill>
                <a:latin typeface="Arial"/>
              </a:defRPr>
            </a:lvl2pPr>
          </a:lstStyle>
          <a:p>
            <a:pPr lvl="1"/>
            <a:r>
              <a:rPr lang="it-IT" dirty="0"/>
              <a:t>Acconto IVA</a:t>
            </a:r>
          </a:p>
          <a:p>
            <a:pPr lvl="1"/>
            <a:r>
              <a:rPr lang="en-US" b="0" i="1" dirty="0"/>
              <a:t>VAT advance payment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4786710" y="7111659"/>
            <a:ext cx="2068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27/12</a:t>
            </a:r>
          </a:p>
        </p:txBody>
      </p:sp>
      <p:sp>
        <p:nvSpPr>
          <p:cNvPr id="117" name="Content Placeholder 16"/>
          <p:cNvSpPr txBox="1">
            <a:spLocks/>
          </p:cNvSpPr>
          <p:nvPr/>
        </p:nvSpPr>
        <p:spPr bwMode="auto">
          <a:xfrm>
            <a:off x="283008" y="7578925"/>
            <a:ext cx="2930983" cy="1728683"/>
          </a:xfrm>
          <a:prstGeom prst="rect">
            <a:avLst/>
          </a:prstGeom>
          <a:solidFill>
            <a:srgbClr val="CC3300"/>
          </a:solidFill>
          <a:ln w="0">
            <a:noFill/>
            <a:miter lim="800000"/>
            <a:headEnd/>
            <a:tailEnd/>
          </a:ln>
        </p:spPr>
        <p:txBody>
          <a:bodyPr lIns="246271" tIns="30783" rIns="61568" bIns="30783" anchor="ctr"/>
          <a:lstStyle/>
          <a:p>
            <a:pPr marL="0" lvl="1" defTabSz="891697" fontAlgn="base">
              <a:spcBef>
                <a:spcPct val="0"/>
              </a:spcBef>
              <a:spcAft>
                <a:spcPts val="85"/>
              </a:spcAft>
              <a:defRPr/>
            </a:pPr>
            <a:r>
              <a:rPr lang="it-IT" sz="1100" b="1" kern="0" dirty="0">
                <a:solidFill>
                  <a:srgbClr val="FFFFFF"/>
                </a:solidFill>
                <a:latin typeface="Arial"/>
              </a:rPr>
              <a:t>Imposta di bollo e-fatture</a:t>
            </a:r>
          </a:p>
          <a:p>
            <a:pPr marL="0" lvl="1" defTabSz="891697" fontAlgn="base">
              <a:spcBef>
                <a:spcPct val="0"/>
              </a:spcBef>
              <a:spcAft>
                <a:spcPts val="85"/>
              </a:spcAft>
              <a:defRPr/>
            </a:pPr>
            <a:r>
              <a:rPr lang="en-US" sz="1100" i="1" kern="0" dirty="0">
                <a:solidFill>
                  <a:srgbClr val="FFFFFF"/>
                </a:solidFill>
                <a:latin typeface="Arial"/>
              </a:rPr>
              <a:t>Stamp duty on e-invoices </a:t>
            </a:r>
          </a:p>
          <a:p>
            <a:pPr marL="0" lvl="1" defTabSz="891697" fontAlgn="base">
              <a:spcBef>
                <a:spcPct val="0"/>
              </a:spcBef>
              <a:spcAft>
                <a:spcPts val="85"/>
              </a:spcAft>
              <a:defRPr/>
            </a:pPr>
            <a:endParaRPr lang="en-US" sz="800" b="1" kern="0" dirty="0">
              <a:solidFill>
                <a:srgbClr val="FFFFFF"/>
              </a:solidFill>
              <a:latin typeface="Arial"/>
            </a:endParaRPr>
          </a:p>
          <a:p>
            <a:pPr marL="0" lvl="1" defTabSz="891697" fontAlgn="base">
              <a:spcBef>
                <a:spcPct val="0"/>
              </a:spcBef>
              <a:spcAft>
                <a:spcPts val="85"/>
              </a:spcAft>
              <a:defRPr/>
            </a:pPr>
            <a:r>
              <a:rPr lang="en-US" sz="800" kern="0" dirty="0" err="1">
                <a:solidFill>
                  <a:srgbClr val="FFFFFF"/>
                </a:solidFill>
                <a:latin typeface="Arial"/>
              </a:rPr>
              <a:t>Differimenti</a:t>
            </a:r>
            <a:r>
              <a:rPr lang="en-US" sz="800" kern="0" dirty="0">
                <a:solidFill>
                  <a:srgbClr val="FFFFFF"/>
                </a:solidFill>
                <a:latin typeface="Arial"/>
              </a:rPr>
              <a:t> del </a:t>
            </a:r>
            <a:r>
              <a:rPr lang="en-US" sz="800" kern="0" dirty="0" err="1">
                <a:solidFill>
                  <a:srgbClr val="FFFFFF"/>
                </a:solidFill>
                <a:latin typeface="Arial"/>
              </a:rPr>
              <a:t>termine</a:t>
            </a:r>
            <a:r>
              <a:rPr lang="en-US" sz="800" kern="0" dirty="0">
                <a:solidFill>
                  <a:srgbClr val="FFFFFF"/>
                </a:solidFill>
                <a:latin typeface="Arial"/>
              </a:rPr>
              <a:t> di </a:t>
            </a:r>
            <a:r>
              <a:rPr lang="en-US" sz="800" kern="0" dirty="0" err="1">
                <a:solidFill>
                  <a:srgbClr val="FFFFFF"/>
                </a:solidFill>
                <a:latin typeface="Arial"/>
              </a:rPr>
              <a:t>pagamento</a:t>
            </a:r>
            <a:r>
              <a:rPr lang="en-US" sz="800" kern="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US" sz="800" kern="0" dirty="0" err="1">
                <a:solidFill>
                  <a:srgbClr val="FFFFFF"/>
                </a:solidFill>
                <a:latin typeface="Arial"/>
              </a:rPr>
              <a:t>sono</a:t>
            </a:r>
            <a:r>
              <a:rPr lang="en-US" sz="800" kern="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US" sz="800" kern="0" dirty="0" err="1">
                <a:solidFill>
                  <a:srgbClr val="FFFFFF"/>
                </a:solidFill>
                <a:latin typeface="Arial"/>
              </a:rPr>
              <a:t>possibili</a:t>
            </a:r>
            <a:r>
              <a:rPr lang="en-US" sz="800" kern="0" dirty="0">
                <a:solidFill>
                  <a:srgbClr val="FFFFFF"/>
                </a:solidFill>
                <a:latin typeface="Arial"/>
              </a:rPr>
              <a:t> in </a:t>
            </a:r>
            <a:r>
              <a:rPr lang="en-US" sz="800" kern="0" dirty="0" err="1">
                <a:solidFill>
                  <a:srgbClr val="FFFFFF"/>
                </a:solidFill>
                <a:latin typeface="Arial"/>
              </a:rPr>
              <a:t>caso</a:t>
            </a:r>
            <a:r>
              <a:rPr lang="en-US" sz="800" kern="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US" sz="800" kern="0" dirty="0" err="1">
                <a:solidFill>
                  <a:srgbClr val="FFFFFF"/>
                </a:solidFill>
                <a:latin typeface="Arial"/>
              </a:rPr>
              <a:t>l’importo</a:t>
            </a:r>
            <a:r>
              <a:rPr lang="en-US" sz="800" kern="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US" sz="800" kern="0" dirty="0" err="1">
                <a:solidFill>
                  <a:srgbClr val="FFFFFF"/>
                </a:solidFill>
                <a:latin typeface="Arial"/>
              </a:rPr>
              <a:t>dovuto</a:t>
            </a:r>
            <a:r>
              <a:rPr lang="en-US" sz="800" kern="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US" sz="800" kern="0" dirty="0" err="1">
                <a:solidFill>
                  <a:srgbClr val="FFFFFF"/>
                </a:solidFill>
                <a:latin typeface="Arial"/>
              </a:rPr>
              <a:t>sia</a:t>
            </a:r>
            <a:r>
              <a:rPr lang="en-US" sz="800" kern="0" dirty="0">
                <a:solidFill>
                  <a:srgbClr val="FFFFFF"/>
                </a:solidFill>
                <a:latin typeface="Arial"/>
              </a:rPr>
              <a:t> sotto determinate </a:t>
            </a:r>
            <a:r>
              <a:rPr lang="en-US" sz="800" kern="0" dirty="0" err="1">
                <a:solidFill>
                  <a:srgbClr val="FFFFFF"/>
                </a:solidFill>
                <a:latin typeface="Arial"/>
              </a:rPr>
              <a:t>soglie</a:t>
            </a:r>
            <a:endParaRPr lang="en-US" sz="800" kern="0" dirty="0">
              <a:solidFill>
                <a:srgbClr val="FFFFFF"/>
              </a:solidFill>
              <a:latin typeface="Arial"/>
            </a:endParaRPr>
          </a:p>
          <a:p>
            <a:pPr marL="0" lvl="1" defTabSz="891697" fontAlgn="base">
              <a:spcBef>
                <a:spcPct val="0"/>
              </a:spcBef>
              <a:spcAft>
                <a:spcPts val="85"/>
              </a:spcAft>
              <a:defRPr/>
            </a:pPr>
            <a:r>
              <a:rPr lang="en-US" sz="800" i="1" kern="0" dirty="0">
                <a:solidFill>
                  <a:srgbClr val="FFFFFF"/>
                </a:solidFill>
                <a:latin typeface="Arial"/>
              </a:rPr>
              <a:t>Possible postponements are applicable in case the amount due is lower than the relevant thresholds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66126" y="268477"/>
            <a:ext cx="646331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it-IT" sz="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 2023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17560" y="5982553"/>
            <a:ext cx="37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+</a:t>
            </a:r>
          </a:p>
        </p:txBody>
      </p:sp>
      <p:sp>
        <p:nvSpPr>
          <p:cNvPr id="41" name="Content Placeholder 16"/>
          <p:cNvSpPr txBox="1">
            <a:spLocks/>
          </p:cNvSpPr>
          <p:nvPr/>
        </p:nvSpPr>
        <p:spPr bwMode="auto">
          <a:xfrm>
            <a:off x="1748498" y="5677212"/>
            <a:ext cx="1465493" cy="801525"/>
          </a:xfrm>
          <a:prstGeom prst="rect">
            <a:avLst/>
          </a:prstGeom>
          <a:solidFill>
            <a:srgbClr val="CC3300"/>
          </a:solidFill>
          <a:ln w="1270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180000" tIns="30783" rIns="61568" bIns="30783" anchor="ctr"/>
          <a:lstStyle/>
          <a:p>
            <a:pPr defTabSz="333371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altLang="it-IT" sz="900" b="1" spc="-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Comunicazioni dati IVA </a:t>
            </a:r>
            <a:r>
              <a:rPr lang="it-IT" altLang="it-IT" sz="900" b="1" spc="-3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liq</a:t>
            </a:r>
            <a:r>
              <a:rPr lang="it-IT" altLang="it-IT" sz="900" b="1" spc="-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it-IT" sz="900" b="1" spc="-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 </a:t>
            </a:r>
            <a:r>
              <a:rPr lang="it-IT" altLang="it-IT" sz="900" b="1" spc="-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trimestre 2023 </a:t>
            </a:r>
            <a:r>
              <a:rPr lang="it-IT" altLang="it-IT" sz="900" i="1" spc="-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altLang="it-IT" sz="1000" i="1" spc="-3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uarterly</a:t>
            </a:r>
            <a:r>
              <a:rPr lang="en-US" altLang="it-IT" sz="1000" i="1" spc="-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VAT balances communications</a:t>
            </a:r>
            <a:r>
              <a:rPr lang="en-US" altLang="it-IT" sz="1000" i="1" dirty="0">
                <a:solidFill>
                  <a:schemeClr val="bg1"/>
                </a:solidFill>
                <a:latin typeface="Georgia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4</a:t>
            </a:r>
            <a:r>
              <a:rPr lang="en-US" altLang="it-IT" sz="1000" i="1" baseline="30000" dirty="0">
                <a:solidFill>
                  <a:schemeClr val="bg1"/>
                </a:solidFill>
                <a:latin typeface="Georgia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</a:t>
            </a:r>
            <a:r>
              <a:rPr lang="en-US" altLang="it-IT" sz="1000" i="1" spc="-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quarter 2023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45804E-CD99-4ABC-B375-0D747B401B15}"/>
              </a:ext>
            </a:extLst>
          </p:cNvPr>
          <p:cNvSpPr txBox="1"/>
          <p:nvPr/>
        </p:nvSpPr>
        <p:spPr>
          <a:xfrm>
            <a:off x="7393562" y="3687453"/>
            <a:ext cx="2429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>
                <a:solidFill>
                  <a:srgbClr val="FCECE8"/>
                </a:solidFill>
              </a:rPr>
              <a:t>DRAFT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B885907E-6B56-49AD-97D6-BBFB2A4F1E92}"/>
              </a:ext>
            </a:extLst>
          </p:cNvPr>
          <p:cNvGrpSpPr/>
          <p:nvPr/>
        </p:nvGrpSpPr>
        <p:grpSpPr>
          <a:xfrm>
            <a:off x="4848173" y="7578929"/>
            <a:ext cx="1991702" cy="1734526"/>
            <a:chOff x="4782513" y="5180574"/>
            <a:chExt cx="2108738" cy="2617694"/>
          </a:xfrm>
        </p:grpSpPr>
        <p:sp>
          <p:nvSpPr>
            <p:cNvPr id="51" name="Chevron 218">
              <a:extLst>
                <a:ext uri="{FF2B5EF4-FFF2-40B4-BE49-F238E27FC236}">
                  <a16:creationId xmlns:a16="http://schemas.microsoft.com/office/drawing/2014/main" id="{AA9F1A90-4E02-429F-9623-2157C0882199}"/>
                </a:ext>
              </a:extLst>
            </p:cNvPr>
            <p:cNvSpPr/>
            <p:nvPr/>
          </p:nvSpPr>
          <p:spPr>
            <a:xfrm>
              <a:off x="4790364" y="5180574"/>
              <a:ext cx="2100887" cy="504000"/>
            </a:xfrm>
            <a:prstGeom prst="chevron">
              <a:avLst/>
            </a:prstGeom>
            <a:noFill/>
            <a:ln w="28575"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>
                  <a:solidFill>
                    <a:schemeClr val="tx1"/>
                  </a:solidFill>
                </a:rPr>
                <a:t>31/5</a:t>
              </a:r>
            </a:p>
          </p:txBody>
        </p:sp>
        <p:sp>
          <p:nvSpPr>
            <p:cNvPr id="52" name="Chevron 221">
              <a:extLst>
                <a:ext uri="{FF2B5EF4-FFF2-40B4-BE49-F238E27FC236}">
                  <a16:creationId xmlns:a16="http://schemas.microsoft.com/office/drawing/2014/main" id="{A2B1831E-316A-4557-AF1D-AFFD8CE9D6AA}"/>
                </a:ext>
              </a:extLst>
            </p:cNvPr>
            <p:cNvSpPr/>
            <p:nvPr/>
          </p:nvSpPr>
          <p:spPr>
            <a:xfrm>
              <a:off x="4782513" y="5889251"/>
              <a:ext cx="2100887" cy="504000"/>
            </a:xfrm>
            <a:prstGeom prst="chevron">
              <a:avLst/>
            </a:prstGeom>
            <a:noFill/>
            <a:ln w="28575"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>
                  <a:solidFill>
                    <a:schemeClr val="tx1"/>
                  </a:solidFill>
                </a:rPr>
                <a:t>30/9</a:t>
              </a:r>
            </a:p>
          </p:txBody>
        </p:sp>
        <p:sp>
          <p:nvSpPr>
            <p:cNvPr id="53" name="Chevron 222">
              <a:extLst>
                <a:ext uri="{FF2B5EF4-FFF2-40B4-BE49-F238E27FC236}">
                  <a16:creationId xmlns:a16="http://schemas.microsoft.com/office/drawing/2014/main" id="{60789EF8-C24D-46C4-B284-D068E413BB95}"/>
                </a:ext>
              </a:extLst>
            </p:cNvPr>
            <p:cNvSpPr/>
            <p:nvPr/>
          </p:nvSpPr>
          <p:spPr>
            <a:xfrm>
              <a:off x="4782513" y="6614213"/>
              <a:ext cx="2100887" cy="504000"/>
            </a:xfrm>
            <a:prstGeom prst="chevron">
              <a:avLst/>
            </a:prstGeom>
            <a:noFill/>
            <a:ln w="28575"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>
                  <a:solidFill>
                    <a:schemeClr val="tx1"/>
                  </a:solidFill>
                </a:rPr>
                <a:t>30/11</a:t>
              </a:r>
            </a:p>
          </p:txBody>
        </p:sp>
        <p:sp>
          <p:nvSpPr>
            <p:cNvPr id="54" name="Chevron 223">
              <a:extLst>
                <a:ext uri="{FF2B5EF4-FFF2-40B4-BE49-F238E27FC236}">
                  <a16:creationId xmlns:a16="http://schemas.microsoft.com/office/drawing/2014/main" id="{21CF066B-F302-4450-900E-B557DBF00B61}"/>
                </a:ext>
              </a:extLst>
            </p:cNvPr>
            <p:cNvSpPr/>
            <p:nvPr/>
          </p:nvSpPr>
          <p:spPr>
            <a:xfrm>
              <a:off x="4782513" y="7294270"/>
              <a:ext cx="2100887" cy="503998"/>
            </a:xfrm>
            <a:prstGeom prst="chevron">
              <a:avLst/>
            </a:prstGeom>
            <a:noFill/>
            <a:ln w="28575"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>
                  <a:solidFill>
                    <a:schemeClr val="tx1"/>
                  </a:solidFill>
                </a:rPr>
                <a:t>28/2/25</a:t>
              </a:r>
            </a:p>
          </p:txBody>
        </p:sp>
      </p:grpSp>
      <p:sp>
        <p:nvSpPr>
          <p:cNvPr id="55" name="Chevron 223">
            <a:extLst>
              <a:ext uri="{FF2B5EF4-FFF2-40B4-BE49-F238E27FC236}">
                <a16:creationId xmlns:a16="http://schemas.microsoft.com/office/drawing/2014/main" id="{2C501AED-237F-4518-BE13-E567E25B010E}"/>
              </a:ext>
            </a:extLst>
          </p:cNvPr>
          <p:cNvSpPr/>
          <p:nvPr/>
        </p:nvSpPr>
        <p:spPr>
          <a:xfrm>
            <a:off x="3353831" y="5918326"/>
            <a:ext cx="3472059" cy="509269"/>
          </a:xfrm>
          <a:prstGeom prst="chevron">
            <a:avLst/>
          </a:prstGeom>
          <a:noFill/>
          <a:ln w="28575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2A547D7-8203-47AF-A6B5-1162B2E7798D}"/>
              </a:ext>
            </a:extLst>
          </p:cNvPr>
          <p:cNvSpPr txBox="1"/>
          <p:nvPr/>
        </p:nvSpPr>
        <p:spPr>
          <a:xfrm>
            <a:off x="4706126" y="5986300"/>
            <a:ext cx="2068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29/2</a:t>
            </a:r>
          </a:p>
        </p:txBody>
      </p:sp>
      <p:sp>
        <p:nvSpPr>
          <p:cNvPr id="48" name="Content Placeholder 16">
            <a:extLst>
              <a:ext uri="{FF2B5EF4-FFF2-40B4-BE49-F238E27FC236}">
                <a16:creationId xmlns:a16="http://schemas.microsoft.com/office/drawing/2014/main" id="{95283F6F-1E44-4084-A064-ECD5817F906C}"/>
              </a:ext>
            </a:extLst>
          </p:cNvPr>
          <p:cNvSpPr txBox="1">
            <a:spLocks/>
          </p:cNvSpPr>
          <p:nvPr/>
        </p:nvSpPr>
        <p:spPr bwMode="auto">
          <a:xfrm>
            <a:off x="281782" y="2931600"/>
            <a:ext cx="2946261" cy="996893"/>
          </a:xfrm>
          <a:prstGeom prst="rect">
            <a:avLst/>
          </a:prstGeom>
          <a:solidFill>
            <a:srgbClr val="CC3300"/>
          </a:solidFill>
          <a:ln w="0">
            <a:noFill/>
            <a:miter lim="800000"/>
            <a:headEnd/>
            <a:tailEnd/>
          </a:ln>
        </p:spPr>
        <p:txBody>
          <a:bodyPr lIns="246271" tIns="30783" rIns="61568" bIns="30783" anchor="ctr"/>
          <a:lstStyle/>
          <a:p>
            <a:pPr defTabSz="181369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it-IT" altLang="it-IT" sz="1050" b="1" kern="0" dirty="0">
                <a:solidFill>
                  <a:srgbClr val="FFFFFF"/>
                </a:solidFill>
                <a:latin typeface="Arial"/>
              </a:rPr>
              <a:t>Fatturazione elettronica operazioni transfrontaliere IVA 2024</a:t>
            </a:r>
            <a:endParaRPr lang="it-IT" altLang="it-IT" sz="1050" kern="0" dirty="0">
              <a:solidFill>
                <a:srgbClr val="FFFFFF"/>
              </a:solidFill>
              <a:latin typeface="Arial"/>
            </a:endParaRPr>
          </a:p>
          <a:p>
            <a:pPr defTabSz="181369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it-IT" sz="1050" i="1" kern="0" dirty="0">
                <a:solidFill>
                  <a:srgbClr val="FFFFFF"/>
                </a:solidFill>
                <a:latin typeface="Arial"/>
              </a:rPr>
              <a:t>VAT 2024 cross border electronic invoicing</a:t>
            </a:r>
          </a:p>
        </p:txBody>
      </p:sp>
      <p:sp>
        <p:nvSpPr>
          <p:cNvPr id="66" name="Chevron 99">
            <a:extLst>
              <a:ext uri="{FF2B5EF4-FFF2-40B4-BE49-F238E27FC236}">
                <a16:creationId xmlns:a16="http://schemas.microsoft.com/office/drawing/2014/main" id="{E6F986BA-3F24-4271-92A6-E28D605284C7}"/>
              </a:ext>
            </a:extLst>
          </p:cNvPr>
          <p:cNvSpPr/>
          <p:nvPr/>
        </p:nvSpPr>
        <p:spPr>
          <a:xfrm>
            <a:off x="3383500" y="3517075"/>
            <a:ext cx="3479790" cy="455177"/>
          </a:xfrm>
          <a:prstGeom prst="chevron">
            <a:avLst/>
          </a:prstGeom>
          <a:noFill/>
          <a:ln w="28575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67" name="Chevron 90">
            <a:extLst>
              <a:ext uri="{FF2B5EF4-FFF2-40B4-BE49-F238E27FC236}">
                <a16:creationId xmlns:a16="http://schemas.microsoft.com/office/drawing/2014/main" id="{1D5E24B1-0940-428A-AC96-D60536C7BD23}"/>
              </a:ext>
            </a:extLst>
          </p:cNvPr>
          <p:cNvSpPr/>
          <p:nvPr/>
        </p:nvSpPr>
        <p:spPr>
          <a:xfrm>
            <a:off x="3383500" y="2937954"/>
            <a:ext cx="3485240" cy="485124"/>
          </a:xfrm>
          <a:prstGeom prst="chevron">
            <a:avLst/>
          </a:prstGeom>
          <a:noFill/>
          <a:ln w="28575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6372CAE-314B-4075-BF68-B491AD18F0FE}"/>
              </a:ext>
            </a:extLst>
          </p:cNvPr>
          <p:cNvSpPr txBox="1"/>
          <p:nvPr/>
        </p:nvSpPr>
        <p:spPr>
          <a:xfrm>
            <a:off x="3520889" y="3512685"/>
            <a:ext cx="3307553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33337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000" b="1" spc="-3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le operazioni passive, entro 15 giorni successivi dal momento rilevante </a:t>
            </a:r>
            <a:r>
              <a:rPr lang="it-IT" sz="1000" i="1" spc="-3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input </a:t>
            </a:r>
            <a:r>
              <a:rPr lang="it-IT" sz="1000" i="1" spc="-3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transactions</a:t>
            </a:r>
            <a:r>
              <a:rPr lang="it-IT" sz="1000" i="1" spc="-3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1000" i="1" spc="-3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within</a:t>
            </a:r>
            <a:r>
              <a:rPr lang="it-IT" sz="1000" i="1" spc="-3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en-US" sz="1000" i="1" spc="-3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000" i="1" spc="-3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000" i="1" spc="-30" dirty="0">
                <a:latin typeface="Arial" panose="020B0604020202020204" pitchFamily="34" charset="0"/>
                <a:cs typeface="Arial" panose="020B0604020202020204" pitchFamily="34" charset="0"/>
              </a:rPr>
              <a:t> day following the relevant event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D111DFE-6083-481B-B56B-0805BC812003}"/>
              </a:ext>
            </a:extLst>
          </p:cNvPr>
          <p:cNvSpPr txBox="1"/>
          <p:nvPr/>
        </p:nvSpPr>
        <p:spPr>
          <a:xfrm>
            <a:off x="3520889" y="2937954"/>
            <a:ext cx="3312733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33337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000" b="1" spc="-3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le operazioni attive, entro i termini di emissione delle fatture </a:t>
            </a:r>
            <a:r>
              <a:rPr lang="it-IT" sz="1000" i="1" spc="-3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output </a:t>
            </a:r>
            <a:r>
              <a:rPr lang="it-IT" sz="1000" i="1" spc="-3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transactions</a:t>
            </a:r>
            <a:r>
              <a:rPr lang="it-IT" sz="1000" i="1" spc="-3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1000" i="1" spc="-3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within</a:t>
            </a:r>
            <a:r>
              <a:rPr lang="it-IT" sz="1000" i="1" spc="-3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1000" i="1" spc="-3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ordinary</a:t>
            </a:r>
            <a:r>
              <a:rPr lang="it-IT" sz="1000" i="1" spc="-3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000" i="1" spc="-3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</a:t>
            </a:r>
            <a:r>
              <a:rPr lang="it-IT" sz="1000" i="1" spc="-3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1000" i="1" spc="-3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</a:t>
            </a:r>
            <a:r>
              <a:rPr lang="it-IT" sz="1000" i="1" spc="-3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spc="-30" dirty="0">
                <a:latin typeface="Arial" panose="020B0604020202020204" pitchFamily="34" charset="0"/>
                <a:cs typeface="Arial" panose="020B0604020202020204" pitchFamily="34" charset="0"/>
              </a:rPr>
              <a:t>the invoice</a:t>
            </a:r>
          </a:p>
        </p:txBody>
      </p:sp>
      <p:sp>
        <p:nvSpPr>
          <p:cNvPr id="42" name="Chevron 216">
            <a:extLst>
              <a:ext uri="{FF2B5EF4-FFF2-40B4-BE49-F238E27FC236}">
                <a16:creationId xmlns:a16="http://schemas.microsoft.com/office/drawing/2014/main" id="{9BAB0D1E-921F-41E9-81CF-1B2B6EDD1164}"/>
              </a:ext>
            </a:extLst>
          </p:cNvPr>
          <p:cNvSpPr/>
          <p:nvPr/>
        </p:nvSpPr>
        <p:spPr>
          <a:xfrm>
            <a:off x="3346723" y="9418713"/>
            <a:ext cx="3479791" cy="411880"/>
          </a:xfrm>
          <a:prstGeom prst="chevron">
            <a:avLst/>
          </a:prstGeom>
          <a:noFill/>
          <a:ln w="28575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44" name="Content Placeholder 16">
            <a:extLst>
              <a:ext uri="{FF2B5EF4-FFF2-40B4-BE49-F238E27FC236}">
                <a16:creationId xmlns:a16="http://schemas.microsoft.com/office/drawing/2014/main" id="{DADF2268-2FF7-45BC-83CE-CC10F432BE3E}"/>
              </a:ext>
            </a:extLst>
          </p:cNvPr>
          <p:cNvSpPr txBox="1">
            <a:spLocks/>
          </p:cNvSpPr>
          <p:nvPr/>
        </p:nvSpPr>
        <p:spPr bwMode="auto">
          <a:xfrm>
            <a:off x="275901" y="9398622"/>
            <a:ext cx="2946260" cy="466425"/>
          </a:xfrm>
          <a:prstGeom prst="rect">
            <a:avLst/>
          </a:prstGeom>
          <a:solidFill>
            <a:srgbClr val="CC3300"/>
          </a:solidFill>
          <a:ln w="0">
            <a:noFill/>
            <a:miter lim="800000"/>
            <a:headEnd/>
            <a:tailEnd/>
          </a:ln>
        </p:spPr>
        <p:txBody>
          <a:bodyPr lIns="246271" tIns="30783" rIns="61568" bIns="30783" anchor="ctr"/>
          <a:lstStyle/>
          <a:p>
            <a:pPr marL="0" lvl="1" defTabSz="891697" fontAlgn="base">
              <a:spcBef>
                <a:spcPct val="0"/>
              </a:spcBef>
              <a:spcAft>
                <a:spcPts val="85"/>
              </a:spcAft>
              <a:defRPr/>
            </a:pPr>
            <a:r>
              <a:rPr lang="it-IT" sz="1050" b="1" kern="0" dirty="0">
                <a:solidFill>
                  <a:srgbClr val="FFFFFF"/>
                </a:solidFill>
                <a:latin typeface="Arial"/>
              </a:rPr>
              <a:t>Versamento IVA mensile e ritenute</a:t>
            </a:r>
          </a:p>
          <a:p>
            <a:pPr marL="0" lvl="1" defTabSz="891697" fontAlgn="base">
              <a:spcBef>
                <a:spcPct val="0"/>
              </a:spcBef>
              <a:spcAft>
                <a:spcPts val="85"/>
              </a:spcAft>
              <a:defRPr/>
            </a:pPr>
            <a:r>
              <a:rPr lang="it-IT" sz="1050" i="1" kern="0" dirty="0" err="1">
                <a:solidFill>
                  <a:srgbClr val="FFFFFF"/>
                </a:solidFill>
                <a:latin typeface="Arial"/>
              </a:rPr>
              <a:t>Monthly</a:t>
            </a:r>
            <a:r>
              <a:rPr lang="it-IT" sz="1050" i="1" kern="0" dirty="0">
                <a:solidFill>
                  <a:srgbClr val="FFFFFF"/>
                </a:solidFill>
                <a:latin typeface="Arial"/>
              </a:rPr>
              <a:t> VAT and WHT payment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ABE78C8-48D6-4E12-841B-54B751C1121D}"/>
              </a:ext>
            </a:extLst>
          </p:cNvPr>
          <p:cNvSpPr txBox="1"/>
          <p:nvPr/>
        </p:nvSpPr>
        <p:spPr>
          <a:xfrm>
            <a:off x="3520889" y="9418712"/>
            <a:ext cx="3677939" cy="43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3337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000" b="1" spc="-3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Ogni 16 del mese successivo al periodo di riferimento</a:t>
            </a:r>
          </a:p>
          <a:p>
            <a:pPr defTabSz="33337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i="1" spc="-30" dirty="0">
                <a:latin typeface="Arial" panose="020B0604020202020204" pitchFamily="34" charset="0"/>
                <a:cs typeface="Arial" panose="020B0604020202020204" pitchFamily="34" charset="0"/>
              </a:rPr>
              <a:t>Each 16th day of the month following the reporting period</a:t>
            </a:r>
          </a:p>
        </p:txBody>
      </p:sp>
      <p:sp>
        <p:nvSpPr>
          <p:cNvPr id="3" name="Chevron 216">
            <a:extLst>
              <a:ext uri="{FF2B5EF4-FFF2-40B4-BE49-F238E27FC236}">
                <a16:creationId xmlns:a16="http://schemas.microsoft.com/office/drawing/2014/main" id="{4C802C9A-D107-9E53-F052-EDB2CAF847DA}"/>
              </a:ext>
            </a:extLst>
          </p:cNvPr>
          <p:cNvSpPr/>
          <p:nvPr/>
        </p:nvSpPr>
        <p:spPr>
          <a:xfrm>
            <a:off x="3342361" y="10006542"/>
            <a:ext cx="3479791" cy="411880"/>
          </a:xfrm>
          <a:prstGeom prst="chevron">
            <a:avLst/>
          </a:prstGeom>
          <a:noFill/>
          <a:ln w="28575"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4" name="Content Placeholder 16">
            <a:extLst>
              <a:ext uri="{FF2B5EF4-FFF2-40B4-BE49-F238E27FC236}">
                <a16:creationId xmlns:a16="http://schemas.microsoft.com/office/drawing/2014/main" id="{302C3A2F-F53F-39FD-00D9-96890B8A28A4}"/>
              </a:ext>
            </a:extLst>
          </p:cNvPr>
          <p:cNvSpPr txBox="1">
            <a:spLocks/>
          </p:cNvSpPr>
          <p:nvPr/>
        </p:nvSpPr>
        <p:spPr bwMode="auto">
          <a:xfrm>
            <a:off x="271539" y="9986451"/>
            <a:ext cx="2946260" cy="466425"/>
          </a:xfrm>
          <a:prstGeom prst="rect">
            <a:avLst/>
          </a:prstGeom>
          <a:solidFill>
            <a:srgbClr val="CC3300"/>
          </a:solidFill>
          <a:ln w="0">
            <a:noFill/>
            <a:miter lim="800000"/>
            <a:headEnd/>
            <a:tailEnd/>
          </a:ln>
        </p:spPr>
        <p:txBody>
          <a:bodyPr lIns="246271" tIns="30783" rIns="61568" bIns="30783" anchor="ctr"/>
          <a:lstStyle/>
          <a:p>
            <a:pPr marL="0" lvl="1" defTabSz="891697" fontAlgn="base">
              <a:spcBef>
                <a:spcPct val="0"/>
              </a:spcBef>
              <a:spcAft>
                <a:spcPts val="85"/>
              </a:spcAft>
              <a:defRPr/>
            </a:pPr>
            <a:r>
              <a:rPr lang="it-IT" sz="1050" b="1" kern="0" dirty="0">
                <a:solidFill>
                  <a:srgbClr val="FFFFFF"/>
                </a:solidFill>
                <a:latin typeface="Arial"/>
              </a:rPr>
              <a:t>Comunicazioni Intrastat mensili</a:t>
            </a:r>
          </a:p>
          <a:p>
            <a:pPr marL="0" lvl="1" defTabSz="891697" fontAlgn="base">
              <a:spcBef>
                <a:spcPct val="0"/>
              </a:spcBef>
              <a:spcAft>
                <a:spcPts val="85"/>
              </a:spcAft>
              <a:defRPr/>
            </a:pPr>
            <a:r>
              <a:rPr lang="it-IT" sz="1050" i="1" kern="0" dirty="0">
                <a:solidFill>
                  <a:srgbClr val="FFFFFF"/>
                </a:solidFill>
                <a:latin typeface="Arial"/>
              </a:rPr>
              <a:t>Intrastat/EC </a:t>
            </a:r>
            <a:r>
              <a:rPr lang="it-IT" sz="1050" i="1" kern="0" dirty="0" err="1">
                <a:solidFill>
                  <a:srgbClr val="FFFFFF"/>
                </a:solidFill>
                <a:latin typeface="Arial"/>
              </a:rPr>
              <a:t>monthly</a:t>
            </a:r>
            <a:r>
              <a:rPr lang="it-IT" sz="1050" i="1" kern="0" dirty="0">
                <a:solidFill>
                  <a:srgbClr val="FFFFFF"/>
                </a:solidFill>
                <a:latin typeface="Arial"/>
              </a:rPr>
              <a:t> lists </a:t>
            </a:r>
            <a:r>
              <a:rPr lang="it-IT" sz="1050" i="1" kern="0" dirty="0" err="1">
                <a:solidFill>
                  <a:srgbClr val="FFFFFF"/>
                </a:solidFill>
                <a:latin typeface="Arial"/>
              </a:rPr>
              <a:t>communications</a:t>
            </a:r>
            <a:r>
              <a:rPr lang="it-IT" sz="1050" i="1" kern="0" dirty="0">
                <a:solidFill>
                  <a:srgbClr val="FFFFFF"/>
                </a:solidFill>
                <a:latin typeface="Arial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DC1E4C-96D3-342B-AD94-9CCE5FCCE0E5}"/>
              </a:ext>
            </a:extLst>
          </p:cNvPr>
          <p:cNvSpPr txBox="1"/>
          <p:nvPr/>
        </p:nvSpPr>
        <p:spPr>
          <a:xfrm>
            <a:off x="3490403" y="10015253"/>
            <a:ext cx="3677939" cy="43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3337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000" b="1" spc="-3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Ogni 25 del mese successivo al periodo di riferimento</a:t>
            </a:r>
          </a:p>
          <a:p>
            <a:pPr defTabSz="33337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i="1" spc="-30" dirty="0">
                <a:latin typeface="Arial" panose="020B0604020202020204" pitchFamily="34" charset="0"/>
                <a:cs typeface="Arial" panose="020B0604020202020204" pitchFamily="34" charset="0"/>
              </a:rPr>
              <a:t>Each 25th day of the month following the reporting period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88380C-C181-5363-1D7C-271447B369EE}"/>
              </a:ext>
            </a:extLst>
          </p:cNvPr>
          <p:cNvSpPr txBox="1"/>
          <p:nvPr/>
        </p:nvSpPr>
        <p:spPr>
          <a:xfrm flipH="1">
            <a:off x="207764" y="10440365"/>
            <a:ext cx="6960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*Al riguardo, si precisa che è prevista la possibilità di evitare la presentazione della </a:t>
            </a:r>
            <a:r>
              <a:rPr lang="it-IT" sz="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Lipe</a:t>
            </a:r>
            <a:r>
              <a:rPr lang="it-IT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relativa al 4Q 2023, mediante la trasmissione della Dichiarazione IVA entro la suddetta data includendo il quadro VP.</a:t>
            </a:r>
          </a:p>
          <a:p>
            <a:endParaRPr lang="it-IT" sz="8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61B15C0-379A-AAA4-CF73-F68AECF6F8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70644"/>
            <a:ext cx="7199313" cy="382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98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hevron 90"/>
          <p:cNvSpPr/>
          <p:nvPr/>
        </p:nvSpPr>
        <p:spPr>
          <a:xfrm>
            <a:off x="3331931" y="3987299"/>
            <a:ext cx="3552582" cy="519727"/>
          </a:xfrm>
          <a:prstGeom prst="chevron">
            <a:avLst/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4" name="Chevron 3"/>
          <p:cNvSpPr/>
          <p:nvPr/>
        </p:nvSpPr>
        <p:spPr>
          <a:xfrm>
            <a:off x="3309448" y="334081"/>
            <a:ext cx="3584287" cy="621556"/>
          </a:xfrm>
          <a:prstGeom prst="chevron">
            <a:avLst/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170" name="Content Placeholder 16"/>
          <p:cNvSpPr txBox="1">
            <a:spLocks/>
          </p:cNvSpPr>
          <p:nvPr/>
        </p:nvSpPr>
        <p:spPr bwMode="auto">
          <a:xfrm>
            <a:off x="287041" y="294706"/>
            <a:ext cx="2966320" cy="682895"/>
          </a:xfrm>
          <a:prstGeom prst="rect">
            <a:avLst/>
          </a:prstGeom>
          <a:solidFill>
            <a:srgbClr val="FF6600"/>
          </a:solidFill>
          <a:ln w="0">
            <a:solidFill>
              <a:srgbClr val="FC6C7A"/>
            </a:solidFill>
            <a:miter lim="800000"/>
            <a:headEnd/>
            <a:tailEnd/>
          </a:ln>
        </p:spPr>
        <p:txBody>
          <a:bodyPr lIns="246271" tIns="30783" rIns="61568" bIns="30783" anchor="ctr"/>
          <a:lstStyle/>
          <a:p>
            <a:pPr defTabSz="181369" eaLnBrk="0" fontAlgn="base" hangingPunct="0">
              <a:spcBef>
                <a:spcPct val="0"/>
              </a:spcBef>
            </a:pPr>
            <a:r>
              <a:rPr lang="it-IT" altLang="it-IT" sz="1050" b="1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Times New Roman" panose="02020603050405020304" pitchFamily="18" charset="0"/>
              </a:rPr>
              <a:t>Trasmissione elettronica CU relative a dichiarazioni precompilate</a:t>
            </a:r>
            <a:endParaRPr lang="en-US" altLang="it-IT" sz="1050" dirty="0">
              <a:solidFill>
                <a:schemeClr val="bg1"/>
              </a:solidFill>
              <a:latin typeface="Arial 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defTabSz="181369" eaLnBrk="0" fontAlgn="base" hangingPunct="0">
              <a:spcBef>
                <a:spcPct val="0"/>
              </a:spcBef>
            </a:pPr>
            <a:r>
              <a:rPr lang="en-US" altLang="it-IT" sz="1050" i="1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Arial" panose="020B0604020202020204" pitchFamily="34" charset="0"/>
              </a:rPr>
              <a:t>Electronic filing WHT Certification (CU) related to simplified returns</a:t>
            </a:r>
          </a:p>
        </p:txBody>
      </p:sp>
      <p:sp>
        <p:nvSpPr>
          <p:cNvPr id="220" name="Content Placeholder 16"/>
          <p:cNvSpPr txBox="1">
            <a:spLocks/>
          </p:cNvSpPr>
          <p:nvPr/>
        </p:nvSpPr>
        <p:spPr bwMode="auto">
          <a:xfrm>
            <a:off x="293363" y="2282505"/>
            <a:ext cx="2973512" cy="1533311"/>
          </a:xfrm>
          <a:prstGeom prst="rect">
            <a:avLst/>
          </a:prstGeom>
          <a:solidFill>
            <a:srgbClr val="FF6600"/>
          </a:solidFill>
          <a:ln w="0">
            <a:noFill/>
            <a:miter lim="800000"/>
            <a:headEnd/>
            <a:tailEnd/>
          </a:ln>
        </p:spPr>
        <p:txBody>
          <a:bodyPr lIns="246271" tIns="30783" rIns="61568" bIns="30783" anchor="ctr"/>
          <a:lstStyle/>
          <a:p>
            <a:pPr defTabSz="181369" eaLnBrk="0" fontAlgn="base" hangingPunct="0">
              <a:spcBef>
                <a:spcPct val="0"/>
              </a:spcBef>
            </a:pPr>
            <a:r>
              <a:rPr lang="it-IT" altLang="it-IT" sz="1050" b="1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Times New Roman" panose="02020603050405020304" pitchFamily="18" charset="0"/>
              </a:rPr>
              <a:t>IRPEF - IRES - IRAP</a:t>
            </a:r>
          </a:p>
          <a:p>
            <a:pPr defTabSz="181369" eaLnBrk="0" fontAlgn="base" hangingPunct="0">
              <a:spcBef>
                <a:spcPct val="0"/>
              </a:spcBef>
            </a:pPr>
            <a:endParaRPr lang="it-IT" altLang="it-IT" sz="400" b="1" dirty="0">
              <a:solidFill>
                <a:schemeClr val="bg1"/>
              </a:solidFill>
              <a:latin typeface="Arial 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defTabSz="181369" eaLnBrk="0" fontAlgn="base" hangingPunct="0">
              <a:spcBef>
                <a:spcPct val="0"/>
              </a:spcBef>
            </a:pPr>
            <a:r>
              <a:rPr lang="it-IT" altLang="it-IT" sz="1050" b="1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Times New Roman" panose="02020603050405020304" pitchFamily="18" charset="0"/>
              </a:rPr>
              <a:t>Saldo e primo acconto, soggetti con esercizio solare - </a:t>
            </a:r>
            <a:r>
              <a:rPr lang="it-IT" altLang="it-IT" sz="1050" i="1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Times New Roman" panose="02020603050405020304" pitchFamily="18" charset="0"/>
              </a:rPr>
              <a:t>S</a:t>
            </a:r>
            <a:r>
              <a:rPr lang="en-US" altLang="it-IT" sz="1050" i="1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Arial" panose="020B0604020202020204" pitchFamily="34" charset="0"/>
              </a:rPr>
              <a:t>ettlement and first advance entities with calendar year</a:t>
            </a:r>
          </a:p>
          <a:p>
            <a:pPr defTabSz="181369" eaLnBrk="0" fontAlgn="base" hangingPunct="0">
              <a:spcBef>
                <a:spcPct val="0"/>
              </a:spcBef>
            </a:pPr>
            <a:endParaRPr lang="en-US" altLang="it-IT" sz="1050" i="1" dirty="0">
              <a:solidFill>
                <a:schemeClr val="bg1"/>
              </a:solidFill>
              <a:latin typeface="Arial 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defTabSz="181369" eaLnBrk="0" fontAlgn="base" hangingPunct="0">
              <a:spcBef>
                <a:spcPct val="0"/>
              </a:spcBef>
            </a:pPr>
            <a:r>
              <a:rPr lang="it-IT" altLang="it-IT" sz="1050" b="1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Arial" panose="020B0604020202020204" pitchFamily="34" charset="0"/>
              </a:rPr>
              <a:t>Saldo e primo acconto, soggetti </a:t>
            </a:r>
            <a:r>
              <a:rPr lang="it-IT" altLang="it-IT" sz="1050" b="1" spc="-30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Arial" panose="020B0604020202020204" pitchFamily="34" charset="0"/>
              </a:rPr>
              <a:t>con esercizio </a:t>
            </a:r>
            <a:r>
              <a:rPr lang="it-IT" altLang="it-IT" sz="1050" b="1" u="sng" spc="-30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lang="it-IT" altLang="it-IT" sz="1050" b="1" spc="-30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Arial" panose="020B0604020202020204" pitchFamily="34" charset="0"/>
              </a:rPr>
              <a:t> solare - </a:t>
            </a:r>
            <a:r>
              <a:rPr lang="en-US" altLang="it-IT" sz="1050" i="1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Arial" panose="020B0604020202020204" pitchFamily="34" charset="0"/>
              </a:rPr>
              <a:t>Settlement and first advance, </a:t>
            </a:r>
            <a:r>
              <a:rPr lang="en-US" altLang="it-IT" sz="1050" i="1" spc="-30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Arial" panose="020B0604020202020204" pitchFamily="34" charset="0"/>
              </a:rPr>
              <a:t>entities </a:t>
            </a:r>
            <a:r>
              <a:rPr lang="en-US" altLang="it-IT" sz="1050" i="1" u="sng" spc="-30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altLang="it-IT" sz="1050" i="1" spc="-30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Arial" panose="020B0604020202020204" pitchFamily="34" charset="0"/>
              </a:rPr>
              <a:t> having calendar year</a:t>
            </a:r>
          </a:p>
        </p:txBody>
      </p:sp>
      <p:sp>
        <p:nvSpPr>
          <p:cNvPr id="90" name="Content Placeholder 16"/>
          <p:cNvSpPr txBox="1">
            <a:spLocks/>
          </p:cNvSpPr>
          <p:nvPr/>
        </p:nvSpPr>
        <p:spPr bwMode="auto">
          <a:xfrm>
            <a:off x="293361" y="3972120"/>
            <a:ext cx="2973514" cy="534906"/>
          </a:xfrm>
          <a:prstGeom prst="rect">
            <a:avLst/>
          </a:prstGeom>
          <a:solidFill>
            <a:srgbClr val="FF6600"/>
          </a:solidFill>
          <a:ln w="0">
            <a:noFill/>
            <a:miter lim="800000"/>
            <a:headEnd/>
            <a:tailEnd/>
          </a:ln>
        </p:spPr>
        <p:txBody>
          <a:bodyPr lIns="246271" tIns="30783" rIns="61568" bIns="30783" anchor="ctr"/>
          <a:lstStyle/>
          <a:p>
            <a:pPr defTabSz="181369" eaLnBrk="0" fontAlgn="base" hangingPunct="0">
              <a:spcBef>
                <a:spcPct val="0"/>
              </a:spcBef>
            </a:pPr>
            <a:r>
              <a:rPr lang="it-IT" altLang="it-IT" sz="1050" b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Dichiarazione </a:t>
            </a:r>
            <a:r>
              <a:rPr lang="it-IT" altLang="it-IT" sz="1050" b="1" dirty="0" err="1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Mod</a:t>
            </a:r>
            <a:r>
              <a:rPr lang="it-IT" altLang="it-IT" sz="1050" b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770 e trasmissione </a:t>
            </a:r>
            <a:r>
              <a:rPr lang="it-IT" altLang="it-IT" sz="1050" b="1" u="sng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telematica</a:t>
            </a:r>
            <a:r>
              <a:rPr lang="it-IT" altLang="it-IT" sz="1050" b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CU </a:t>
            </a:r>
          </a:p>
          <a:p>
            <a:pPr defTabSz="181369" eaLnBrk="0" fontAlgn="base" hangingPunct="0">
              <a:spcBef>
                <a:spcPct val="0"/>
              </a:spcBef>
            </a:pPr>
            <a:r>
              <a:rPr lang="it-IT" altLang="it-IT" sz="1050" i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WHT</a:t>
            </a:r>
            <a:r>
              <a:rPr lang="en-US" altLang="it-IT" sz="1050" i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return and CU electronic filing 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205200" y="4051854"/>
            <a:ext cx="210088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it-IT" dirty="0"/>
              <a:t>31/10</a:t>
            </a:r>
          </a:p>
        </p:txBody>
      </p:sp>
      <p:sp>
        <p:nvSpPr>
          <p:cNvPr id="93" name="Content Placeholder 16"/>
          <p:cNvSpPr txBox="1">
            <a:spLocks/>
          </p:cNvSpPr>
          <p:nvPr/>
        </p:nvSpPr>
        <p:spPr bwMode="auto">
          <a:xfrm>
            <a:off x="305762" y="4699876"/>
            <a:ext cx="2973513" cy="1400352"/>
          </a:xfrm>
          <a:prstGeom prst="rect">
            <a:avLst/>
          </a:prstGeom>
          <a:solidFill>
            <a:srgbClr val="FF6600"/>
          </a:solidFill>
          <a:ln w="0">
            <a:noFill/>
            <a:miter lim="800000"/>
            <a:headEnd/>
            <a:tailEnd/>
          </a:ln>
        </p:spPr>
        <p:txBody>
          <a:bodyPr lIns="246271" tIns="30783" rIns="61568" bIns="30783" anchor="ctr"/>
          <a:lstStyle/>
          <a:p>
            <a:pPr defTabSz="181369" eaLnBrk="0" fontAlgn="base" hangingPunct="0">
              <a:spcBef>
                <a:spcPct val="0"/>
              </a:spcBef>
            </a:pPr>
            <a:r>
              <a:rPr lang="it-IT" altLang="it-IT" sz="1050" b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IRPEF - IRES – IRAP</a:t>
            </a:r>
          </a:p>
          <a:p>
            <a:pPr defTabSz="181369" eaLnBrk="0" fontAlgn="base" hangingPunct="0">
              <a:spcBef>
                <a:spcPct val="0"/>
              </a:spcBef>
            </a:pPr>
            <a:endParaRPr lang="it-IT" altLang="it-IT" sz="400" b="1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defTabSz="181369" eaLnBrk="0" fontAlgn="base" hangingPunct="0">
              <a:spcBef>
                <a:spcPct val="0"/>
              </a:spcBef>
            </a:pPr>
            <a:r>
              <a:rPr lang="it-IT" altLang="it-IT" sz="1050" b="1" u="sng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Dichiarazioni</a:t>
            </a:r>
            <a:r>
              <a:rPr lang="it-IT" altLang="it-IT" sz="1050" b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soggetti con esercizio solare - </a:t>
            </a:r>
            <a:r>
              <a:rPr lang="en-US" altLang="it-IT" sz="1050" i="1" u="sng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Returns</a:t>
            </a:r>
            <a:r>
              <a:rPr lang="en-US" altLang="it-IT" sz="1050" i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entities with calendar year</a:t>
            </a:r>
            <a:endParaRPr lang="it-IT" altLang="it-IT" sz="1050" b="1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defTabSz="181369" eaLnBrk="0" fontAlgn="base" hangingPunct="0">
              <a:spcBef>
                <a:spcPct val="0"/>
              </a:spcBef>
            </a:pPr>
            <a:endParaRPr lang="it-IT" altLang="it-IT" sz="400" b="1" u="sng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defTabSz="181369" eaLnBrk="0" fontAlgn="base" hangingPunct="0">
              <a:spcBef>
                <a:spcPct val="0"/>
              </a:spcBef>
            </a:pPr>
            <a:r>
              <a:rPr lang="it-IT" altLang="it-IT" sz="1050" b="1" u="sng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Dichiarazioni</a:t>
            </a:r>
            <a:r>
              <a:rPr lang="it-IT" altLang="it-IT" sz="1050" b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soggetti con esercizio </a:t>
            </a:r>
            <a:r>
              <a:rPr lang="it-IT" altLang="it-IT" sz="1050" b="1" u="sng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lang="it-IT" altLang="it-IT" sz="1050" b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solare - </a:t>
            </a:r>
            <a:r>
              <a:rPr lang="en-US" altLang="it-IT" sz="1050" i="1" u="sng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Returns</a:t>
            </a:r>
            <a:r>
              <a:rPr lang="en-US" altLang="it-IT" sz="1050" i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entities </a:t>
            </a:r>
            <a:r>
              <a:rPr lang="en-US" altLang="it-IT" sz="1050" i="1" u="sng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altLang="it-IT" sz="1050" i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having calendar year</a:t>
            </a:r>
          </a:p>
        </p:txBody>
      </p:sp>
      <p:sp>
        <p:nvSpPr>
          <p:cNvPr id="100" name="Chevron 99"/>
          <p:cNvSpPr/>
          <p:nvPr/>
        </p:nvSpPr>
        <p:spPr>
          <a:xfrm>
            <a:off x="3304804" y="1272775"/>
            <a:ext cx="3573951" cy="736979"/>
          </a:xfrm>
          <a:prstGeom prst="chevron">
            <a:avLst/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599657" y="463410"/>
            <a:ext cx="32692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it-IT" dirty="0"/>
              <a:t>16/3</a:t>
            </a:r>
          </a:p>
        </p:txBody>
      </p:sp>
      <p:sp>
        <p:nvSpPr>
          <p:cNvPr id="125" name="Content Placeholder 16"/>
          <p:cNvSpPr txBox="1">
            <a:spLocks/>
          </p:cNvSpPr>
          <p:nvPr/>
        </p:nvSpPr>
        <p:spPr bwMode="auto">
          <a:xfrm>
            <a:off x="286780" y="1247872"/>
            <a:ext cx="2966320" cy="787780"/>
          </a:xfrm>
          <a:prstGeom prst="rect">
            <a:avLst/>
          </a:prstGeom>
          <a:solidFill>
            <a:srgbClr val="FF6600"/>
          </a:solidFill>
          <a:ln w="0">
            <a:noFill/>
            <a:miter lim="800000"/>
            <a:headEnd/>
            <a:tailEnd/>
          </a:ln>
        </p:spPr>
        <p:txBody>
          <a:bodyPr lIns="246271" tIns="30783" rIns="61568" bIns="30783" anchor="ctr"/>
          <a:lstStyle/>
          <a:p>
            <a:pPr defTabSz="181369" eaLnBrk="0" fontAlgn="base" hangingPunct="0">
              <a:spcBef>
                <a:spcPct val="0"/>
              </a:spcBef>
            </a:pPr>
            <a:r>
              <a:rPr lang="it-IT" altLang="it-IT" sz="1000" b="1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Times New Roman" panose="02020603050405020304" pitchFamily="18" charset="0"/>
              </a:rPr>
              <a:t>Consegna della CU </a:t>
            </a:r>
            <a:r>
              <a:rPr lang="it-IT" altLang="it-IT" sz="1000" b="1" i="1" u="sng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Times New Roman" panose="02020603050405020304" pitchFamily="18" charset="0"/>
              </a:rPr>
              <a:t>cartacea</a:t>
            </a:r>
            <a:r>
              <a:rPr lang="it-IT" altLang="it-IT" sz="1000" b="1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Times New Roman" panose="02020603050405020304" pitchFamily="18" charset="0"/>
              </a:rPr>
              <a:t> alla controparte</a:t>
            </a:r>
          </a:p>
          <a:p>
            <a:pPr defTabSz="181369" eaLnBrk="0" fontAlgn="base" hangingPunct="0">
              <a:spcBef>
                <a:spcPct val="0"/>
              </a:spcBef>
            </a:pPr>
            <a:r>
              <a:rPr lang="en-US" altLang="it-IT" sz="1000" i="1" dirty="0">
                <a:solidFill>
                  <a:schemeClr val="bg1"/>
                </a:solidFill>
                <a:latin typeface="Arial "/>
                <a:cs typeface="Arial" panose="020B0604020202020204" pitchFamily="34" charset="0"/>
              </a:rPr>
              <a:t>WHT Certification (paper version) delivered to the counterpart</a:t>
            </a:r>
          </a:p>
        </p:txBody>
      </p:sp>
      <p:sp>
        <p:nvSpPr>
          <p:cNvPr id="142" name="Chevron 141"/>
          <p:cNvSpPr/>
          <p:nvPr/>
        </p:nvSpPr>
        <p:spPr>
          <a:xfrm>
            <a:off x="3330161" y="4729683"/>
            <a:ext cx="3553711" cy="572755"/>
          </a:xfrm>
          <a:prstGeom prst="chevron">
            <a:avLst>
              <a:gd name="adj" fmla="val 31218"/>
            </a:avLst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4252256" y="4814865"/>
            <a:ext cx="210088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it-IT" dirty="0"/>
              <a:t>15/10</a:t>
            </a:r>
          </a:p>
        </p:txBody>
      </p:sp>
      <p:sp>
        <p:nvSpPr>
          <p:cNvPr id="145" name="Content Placeholder 16"/>
          <p:cNvSpPr txBox="1">
            <a:spLocks/>
          </p:cNvSpPr>
          <p:nvPr/>
        </p:nvSpPr>
        <p:spPr bwMode="auto">
          <a:xfrm>
            <a:off x="305761" y="6278374"/>
            <a:ext cx="2973514" cy="1357266"/>
          </a:xfrm>
          <a:prstGeom prst="rect">
            <a:avLst/>
          </a:prstGeom>
          <a:solidFill>
            <a:srgbClr val="FF6600"/>
          </a:solidFill>
          <a:ln w="0">
            <a:noFill/>
            <a:miter lim="800000"/>
            <a:headEnd/>
            <a:tailEnd/>
          </a:ln>
        </p:spPr>
        <p:txBody>
          <a:bodyPr lIns="246271" tIns="30783" rIns="61568" bIns="30783" anchor="ctr"/>
          <a:lstStyle/>
          <a:p>
            <a:pPr defTabSz="181369" eaLnBrk="0" fontAlgn="base" hangingPunct="0">
              <a:spcBef>
                <a:spcPct val="0"/>
              </a:spcBef>
            </a:pPr>
            <a:r>
              <a:rPr lang="it-IT" altLang="it-IT" sz="1050" b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IRPEF - IRES - IRAP</a:t>
            </a:r>
          </a:p>
          <a:p>
            <a:pPr defTabSz="181369" eaLnBrk="0" fontAlgn="base" hangingPunct="0">
              <a:spcBef>
                <a:spcPct val="0"/>
              </a:spcBef>
            </a:pPr>
            <a:endParaRPr lang="it-IT" altLang="it-IT" sz="400" b="1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defTabSz="181369" eaLnBrk="0" fontAlgn="base" hangingPunct="0">
              <a:spcBef>
                <a:spcPct val="0"/>
              </a:spcBef>
            </a:pPr>
            <a:r>
              <a:rPr lang="it-IT" altLang="it-IT" sz="1050" b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Secondo acconto, soggetti con esercizio solare</a:t>
            </a:r>
            <a:r>
              <a:rPr lang="it-IT" altLang="it-IT" sz="105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- Second </a:t>
            </a:r>
            <a:r>
              <a:rPr lang="it-IT" altLang="it-IT" sz="1050" dirty="0" err="1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it-IT" altLang="it-IT" sz="105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t-IT" sz="1050" i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entities with calendar year</a:t>
            </a:r>
            <a:endParaRPr lang="it-IT" altLang="it-IT" sz="1050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defTabSz="181369" eaLnBrk="0" fontAlgn="base" hangingPunct="0">
              <a:spcBef>
                <a:spcPct val="0"/>
              </a:spcBef>
            </a:pPr>
            <a:endParaRPr lang="it-IT" altLang="it-IT" sz="400" b="1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defTabSz="181369" eaLnBrk="0" fontAlgn="base" hangingPunct="0">
              <a:spcBef>
                <a:spcPct val="0"/>
              </a:spcBef>
            </a:pPr>
            <a:r>
              <a:rPr lang="it-IT" altLang="it-IT" sz="1050" b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Secondo acconto, soggetti con esercizio </a:t>
            </a:r>
            <a:r>
              <a:rPr lang="it-IT" altLang="it-IT" sz="1050" b="1" u="sng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lang="it-IT" altLang="it-IT" sz="1050" b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solare - </a:t>
            </a:r>
            <a:r>
              <a:rPr lang="it-IT" altLang="it-IT" sz="1050" i="1" spc="-3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Second </a:t>
            </a:r>
            <a:r>
              <a:rPr lang="it-IT" altLang="it-IT" sz="1050" i="1" spc="-30" dirty="0" err="1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it-IT" altLang="it-IT" sz="1050" i="1" spc="-3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t-IT" sz="1050" i="1" spc="-3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entities </a:t>
            </a:r>
            <a:r>
              <a:rPr lang="en-US" altLang="it-IT" sz="1050" i="1" u="sng" spc="-3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altLang="it-IT" sz="1050" i="1" spc="-3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having calendar year</a:t>
            </a:r>
            <a:endParaRPr lang="en-US" altLang="it-IT" sz="1050" i="1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4" name="Picture 16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780" y="10035995"/>
            <a:ext cx="640415" cy="502277"/>
          </a:xfrm>
          <a:prstGeom prst="rect">
            <a:avLst/>
          </a:prstGeom>
        </p:spPr>
      </p:pic>
      <p:sp>
        <p:nvSpPr>
          <p:cNvPr id="165" name="TextBox 21"/>
          <p:cNvSpPr txBox="1"/>
          <p:nvPr/>
        </p:nvSpPr>
        <p:spPr>
          <a:xfrm>
            <a:off x="1279471" y="9991620"/>
            <a:ext cx="566396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050" baseline="30000" dirty="0">
                <a:latin typeface="Georgia" panose="02040502050405020303" pitchFamily="18" charset="0"/>
                <a:cs typeface="Arial" panose="020B0604020202020204" pitchFamily="34" charset="0"/>
              </a:rPr>
              <a:t>© 2024 TLS </a:t>
            </a:r>
            <a:r>
              <a:rPr lang="en-US" sz="1050" baseline="30000" dirty="0" err="1">
                <a:latin typeface="Georgia" panose="02040502050405020303" pitchFamily="18" charset="0"/>
                <a:cs typeface="Arial" panose="020B0604020202020204" pitchFamily="34" charset="0"/>
              </a:rPr>
              <a:t>Associazione</a:t>
            </a:r>
            <a:r>
              <a:rPr lang="en-US" sz="1050" baseline="30000" dirty="0">
                <a:latin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lang="en-US" sz="1050" baseline="30000" dirty="0" err="1">
                <a:latin typeface="Georgia" panose="02040502050405020303" pitchFamily="18" charset="0"/>
                <a:cs typeface="Arial" panose="020B0604020202020204" pitchFamily="34" charset="0"/>
              </a:rPr>
              <a:t>Professionale</a:t>
            </a:r>
            <a:r>
              <a:rPr lang="en-US" sz="1050" baseline="30000" dirty="0">
                <a:latin typeface="Georgia" panose="02040502050405020303" pitchFamily="18" charset="0"/>
                <a:cs typeface="Arial" panose="020B0604020202020204" pitchFamily="34" charset="0"/>
              </a:rPr>
              <a:t> di </a:t>
            </a:r>
            <a:r>
              <a:rPr lang="en-US" sz="1050" baseline="30000" dirty="0" err="1">
                <a:latin typeface="Georgia" panose="02040502050405020303" pitchFamily="18" charset="0"/>
                <a:cs typeface="Arial" panose="020B0604020202020204" pitchFamily="34" charset="0"/>
              </a:rPr>
              <a:t>Avvocati</a:t>
            </a:r>
            <a:r>
              <a:rPr lang="en-US" sz="1050" baseline="30000" dirty="0">
                <a:latin typeface="Georgia" panose="02040502050405020303" pitchFamily="18" charset="0"/>
                <a:cs typeface="Arial" panose="020B0604020202020204" pitchFamily="34" charset="0"/>
              </a:rPr>
              <a:t> e </a:t>
            </a:r>
            <a:r>
              <a:rPr lang="en-US" sz="1050" baseline="30000" dirty="0" err="1">
                <a:latin typeface="Georgia" panose="02040502050405020303" pitchFamily="18" charset="0"/>
                <a:cs typeface="Arial" panose="020B0604020202020204" pitchFamily="34" charset="0"/>
              </a:rPr>
              <a:t>Commercialisti</a:t>
            </a:r>
            <a:r>
              <a:rPr lang="en-US" sz="1050" baseline="30000" dirty="0">
                <a:latin typeface="Georgia" panose="02040502050405020303" pitchFamily="18" charset="0"/>
                <a:cs typeface="Arial" panose="020B0604020202020204" pitchFamily="34" charset="0"/>
              </a:rPr>
              <a:t>. All rights reserved. “PwC” &amp; TLS refers to TLS </a:t>
            </a:r>
            <a:r>
              <a:rPr lang="en-US" sz="1050" baseline="30000" dirty="0" err="1">
                <a:latin typeface="Georgia" panose="02040502050405020303" pitchFamily="18" charset="0"/>
                <a:cs typeface="Arial" panose="020B0604020202020204" pitchFamily="34" charset="0"/>
              </a:rPr>
              <a:t>Associazione</a:t>
            </a:r>
            <a:r>
              <a:rPr lang="en-US" sz="1050" baseline="30000" dirty="0">
                <a:latin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lang="en-US" sz="1050" baseline="30000" dirty="0" err="1">
                <a:latin typeface="Georgia" panose="02040502050405020303" pitchFamily="18" charset="0"/>
                <a:cs typeface="Arial" panose="020B0604020202020204" pitchFamily="34" charset="0"/>
              </a:rPr>
              <a:t>Professionale</a:t>
            </a:r>
            <a:r>
              <a:rPr lang="en-US" sz="1050" baseline="30000" dirty="0">
                <a:latin typeface="Georgia" panose="02040502050405020303" pitchFamily="18" charset="0"/>
                <a:cs typeface="Arial" panose="020B0604020202020204" pitchFamily="34" charset="0"/>
              </a:rPr>
              <a:t> di </a:t>
            </a:r>
            <a:r>
              <a:rPr lang="en-US" sz="1050" baseline="30000" dirty="0" err="1">
                <a:latin typeface="Georgia" panose="02040502050405020303" pitchFamily="18" charset="0"/>
                <a:cs typeface="Arial" panose="020B0604020202020204" pitchFamily="34" charset="0"/>
              </a:rPr>
              <a:t>Avvocati</a:t>
            </a:r>
            <a:r>
              <a:rPr lang="en-US" sz="1050" baseline="30000" dirty="0">
                <a:latin typeface="Georgia" panose="02040502050405020303" pitchFamily="18" charset="0"/>
                <a:cs typeface="Arial" panose="020B0604020202020204" pitchFamily="34" charset="0"/>
              </a:rPr>
              <a:t> e </a:t>
            </a:r>
            <a:r>
              <a:rPr lang="en-US" sz="1050" baseline="30000" dirty="0" err="1">
                <a:latin typeface="Georgia" panose="02040502050405020303" pitchFamily="18" charset="0"/>
                <a:cs typeface="Arial" panose="020B0604020202020204" pitchFamily="34" charset="0"/>
              </a:rPr>
              <a:t>Commercialisti</a:t>
            </a:r>
            <a:r>
              <a:rPr lang="en-US" sz="1050" baseline="30000" dirty="0">
                <a:latin typeface="Georgia" panose="02040502050405020303" pitchFamily="18" charset="0"/>
                <a:cs typeface="Arial" panose="020B0604020202020204" pitchFamily="34" charset="0"/>
              </a:rPr>
              <a:t> or PwC Tax and Legal Services and may sometimes refer to the PwC network. Each member firm is a separate legal entity and does not act as agent of </a:t>
            </a:r>
            <a:r>
              <a:rPr lang="en-US" sz="1050" baseline="30000" dirty="0" err="1">
                <a:latin typeface="Georgia" panose="02040502050405020303" pitchFamily="18" charset="0"/>
                <a:cs typeface="Arial" panose="020B0604020202020204" pitchFamily="34" charset="0"/>
              </a:rPr>
              <a:t>PwCIL</a:t>
            </a:r>
            <a:r>
              <a:rPr lang="en-US" sz="1050" baseline="30000" dirty="0">
                <a:latin typeface="Georgia" panose="02040502050405020303" pitchFamily="18" charset="0"/>
                <a:cs typeface="Arial" panose="020B0604020202020204" pitchFamily="34" charset="0"/>
              </a:rPr>
              <a:t> or any other member firm. This content is for general information purposes only, and should not be used as a substitute for consultation with professional advisors. Please see www.pwc.com/structure for further details.</a:t>
            </a:r>
          </a:p>
        </p:txBody>
      </p:sp>
      <p:sp>
        <p:nvSpPr>
          <p:cNvPr id="46" name="Chevron 45"/>
          <p:cNvSpPr/>
          <p:nvPr/>
        </p:nvSpPr>
        <p:spPr>
          <a:xfrm>
            <a:off x="3315162" y="5456654"/>
            <a:ext cx="3553711" cy="572755"/>
          </a:xfrm>
          <a:prstGeom prst="chevron">
            <a:avLst>
              <a:gd name="adj" fmla="val 32261"/>
            </a:avLst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561953" y="5414396"/>
            <a:ext cx="3133197" cy="6697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defTabSz="33337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950" b="1" spc="-30" dirty="0">
                <a:latin typeface="Arial" panose="020B0604020202020204" pitchFamily="34" charset="0"/>
                <a:cs typeface="Arial" panose="020B0604020202020204" pitchFamily="34" charset="0"/>
              </a:rPr>
              <a:t>Quindicesimo giorno del decimo mese successivo a quello di chiusura del periodo d'imposta</a:t>
            </a:r>
          </a:p>
          <a:p>
            <a:pPr defTabSz="33337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50" b="0" i="0" dirty="0">
                <a:solidFill>
                  <a:srgbClr val="46464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Fifteenth day of the </a:t>
            </a:r>
            <a:r>
              <a:rPr lang="en-US" sz="950" dirty="0">
                <a:solidFill>
                  <a:srgbClr val="4646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950" b="0" i="0" dirty="0">
                <a:solidFill>
                  <a:srgbClr val="46464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 month following the tax year-end</a:t>
            </a:r>
            <a:endParaRPr lang="en-GB" sz="950" i="1" spc="-3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Chevron 48"/>
          <p:cNvSpPr/>
          <p:nvPr/>
        </p:nvSpPr>
        <p:spPr>
          <a:xfrm>
            <a:off x="3315673" y="2407365"/>
            <a:ext cx="3553200" cy="572400"/>
          </a:xfrm>
          <a:prstGeom prst="chevron">
            <a:avLst/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50" name="Chevron 49"/>
          <p:cNvSpPr/>
          <p:nvPr/>
        </p:nvSpPr>
        <p:spPr>
          <a:xfrm>
            <a:off x="3323943" y="3151449"/>
            <a:ext cx="3553200" cy="572400"/>
          </a:xfrm>
          <a:prstGeom prst="chevron">
            <a:avLst/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205201" y="2460814"/>
            <a:ext cx="210088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it-IT" dirty="0"/>
              <a:t>30/6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565910" y="3135307"/>
            <a:ext cx="3129240" cy="53822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defTabSz="33337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950" b="1" spc="-30" dirty="0">
                <a:latin typeface="Arial" panose="020B0604020202020204" pitchFamily="34" charset="0"/>
                <a:cs typeface="Arial" panose="020B0604020202020204" pitchFamily="34" charset="0"/>
              </a:rPr>
              <a:t>Ultimo giorno del sesto mese successivo a quello di chiusura del periodo d'imposta</a:t>
            </a:r>
          </a:p>
          <a:p>
            <a:pPr defTabSz="33337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50" i="1" spc="-30" dirty="0">
                <a:latin typeface="Arial" panose="020B0604020202020204" pitchFamily="34" charset="0"/>
                <a:cs typeface="Arial" panose="020B0604020202020204" pitchFamily="34" charset="0"/>
              </a:rPr>
              <a:t>Last day of the sixth month following to the FY end</a:t>
            </a:r>
          </a:p>
        </p:txBody>
      </p:sp>
      <p:sp>
        <p:nvSpPr>
          <p:cNvPr id="63" name="Chevron 62"/>
          <p:cNvSpPr/>
          <p:nvPr/>
        </p:nvSpPr>
        <p:spPr>
          <a:xfrm>
            <a:off x="3344331" y="6332544"/>
            <a:ext cx="3589200" cy="572755"/>
          </a:xfrm>
          <a:prstGeom prst="chevron">
            <a:avLst>
              <a:gd name="adj" fmla="val 31218"/>
            </a:avLst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246065" y="6388045"/>
            <a:ext cx="211326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it-IT" dirty="0"/>
              <a:t>30/11</a:t>
            </a:r>
          </a:p>
        </p:txBody>
      </p:sp>
      <p:sp>
        <p:nvSpPr>
          <p:cNvPr id="66" name="Chevron 65"/>
          <p:cNvSpPr/>
          <p:nvPr/>
        </p:nvSpPr>
        <p:spPr>
          <a:xfrm>
            <a:off x="3354239" y="7009142"/>
            <a:ext cx="3589200" cy="572755"/>
          </a:xfrm>
          <a:prstGeom prst="chevron">
            <a:avLst>
              <a:gd name="adj" fmla="val 32261"/>
            </a:avLst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552392" y="7020056"/>
            <a:ext cx="3263969" cy="53822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defTabSz="33337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950" b="1" spc="-30" dirty="0">
                <a:latin typeface="Arial" panose="020B0604020202020204" pitchFamily="34" charset="0"/>
                <a:cs typeface="Arial" panose="020B0604020202020204" pitchFamily="34" charset="0"/>
              </a:rPr>
              <a:t>Ultimo giorno dell’undicesimo mese successivo a quello di chiusura del periodo d'imposta</a:t>
            </a:r>
          </a:p>
          <a:p>
            <a:pPr defTabSz="33337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950" i="1" spc="-30" dirty="0">
                <a:latin typeface="Arial" panose="020B0604020202020204" pitchFamily="34" charset="0"/>
                <a:cs typeface="Arial" panose="020B0604020202020204" pitchFamily="34" charset="0"/>
              </a:rPr>
              <a:t>Last day of the eleventh month following to the FY end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7DB6A1-018F-4C4C-BAD0-458CA8180F4C}"/>
              </a:ext>
            </a:extLst>
          </p:cNvPr>
          <p:cNvSpPr/>
          <p:nvPr/>
        </p:nvSpPr>
        <p:spPr>
          <a:xfrm>
            <a:off x="293362" y="9457211"/>
            <a:ext cx="660037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050" dirty="0">
                <a:latin typeface="Arial "/>
              </a:rPr>
              <a:t>I vostri abituali referenti presso </a:t>
            </a:r>
            <a:r>
              <a:rPr lang="it-IT" sz="1050" dirty="0" err="1">
                <a:latin typeface="Arial "/>
              </a:rPr>
              <a:t>PwC</a:t>
            </a:r>
            <a:r>
              <a:rPr lang="it-IT" sz="1050" dirty="0">
                <a:latin typeface="Arial "/>
              </a:rPr>
              <a:t> TLS sono a disposizione per ogni ulteriore dettaglio. </a:t>
            </a:r>
          </a:p>
          <a:p>
            <a:pPr algn="just"/>
            <a:r>
              <a:rPr lang="en-US" sz="1050" dirty="0">
                <a:latin typeface="Arial "/>
              </a:rPr>
              <a:t>Your </a:t>
            </a:r>
            <a:r>
              <a:rPr lang="en-US" sz="1050" i="1" spc="-20" dirty="0">
                <a:latin typeface="Arial "/>
                <a:cs typeface="Arial" panose="020B0604020202020204" pitchFamily="34" charset="0"/>
              </a:rPr>
              <a:t>usual</a:t>
            </a:r>
            <a:r>
              <a:rPr lang="en-US" sz="1050" dirty="0">
                <a:latin typeface="Arial "/>
              </a:rPr>
              <a:t> contacts in PwC TLS are available for any additional clarification.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91EEE12-9F11-4214-862F-8D9FCDF4EB00}"/>
              </a:ext>
            </a:extLst>
          </p:cNvPr>
          <p:cNvSpPr txBox="1"/>
          <p:nvPr/>
        </p:nvSpPr>
        <p:spPr>
          <a:xfrm>
            <a:off x="3607927" y="1404197"/>
            <a:ext cx="32692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it-IT" dirty="0"/>
              <a:t>16/3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586B77B-5EAB-4193-A125-26442BDD37F1}"/>
              </a:ext>
            </a:extLst>
          </p:cNvPr>
          <p:cNvSpPr/>
          <p:nvPr/>
        </p:nvSpPr>
        <p:spPr>
          <a:xfrm>
            <a:off x="293362" y="9016331"/>
            <a:ext cx="6760582" cy="379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sz="600" dirty="0">
                <a:latin typeface="Georgia" pitchFamily="18" charset="0"/>
              </a:rPr>
              <a:t>Per gli adempimenti che scadono in un giorno non lavorativo la relativa scadenza è prorogata al giorno lavorativo successivo (cfr. art. 18 D. </a:t>
            </a:r>
            <a:r>
              <a:rPr lang="it-IT" sz="600" dirty="0" err="1">
                <a:latin typeface="Georgia" pitchFamily="18" charset="0"/>
              </a:rPr>
              <a:t>Lgs</a:t>
            </a:r>
            <a:r>
              <a:rPr lang="it-IT" sz="600" dirty="0">
                <a:latin typeface="Georgia" pitchFamily="18" charset="0"/>
              </a:rPr>
              <a:t>. 241/1997), per quelli che scadono ad agosto la scadenza è prorogata al 20 del mese (cfr. art. 37, c.11-bis del DL 223/2006). </a:t>
            </a:r>
            <a:r>
              <a:rPr lang="en-GB" sz="600" i="1" dirty="0">
                <a:latin typeface="Georgia" pitchFamily="18" charset="0"/>
              </a:rPr>
              <a:t>For tax </a:t>
            </a:r>
            <a:r>
              <a:rPr lang="en-GB" sz="600" i="1" dirty="0" err="1">
                <a:latin typeface="Georgia" pitchFamily="18" charset="0"/>
              </a:rPr>
              <a:t>fulfillments</a:t>
            </a:r>
            <a:r>
              <a:rPr lang="en-GB" sz="600" i="1" dirty="0">
                <a:latin typeface="Georgia" pitchFamily="18" charset="0"/>
              </a:rPr>
              <a:t> that expire in a not working day, the deadline is shifted to the following working day (based on article 18 of Legislative Decree no. 241/1997) for those expiring in August the deadline is 20</a:t>
            </a:r>
            <a:r>
              <a:rPr lang="en-GB" sz="600" i="1" baseline="30000" dirty="0">
                <a:latin typeface="Georgia" pitchFamily="18" charset="0"/>
              </a:rPr>
              <a:t>th</a:t>
            </a:r>
            <a:r>
              <a:rPr lang="en-GB" sz="600" i="1" dirty="0">
                <a:latin typeface="Georgia" pitchFamily="18" charset="0"/>
              </a:rPr>
              <a:t> of the month </a:t>
            </a:r>
            <a:r>
              <a:rPr lang="it-IT" sz="600" dirty="0">
                <a:latin typeface="Georgia" pitchFamily="18" charset="0"/>
              </a:rPr>
              <a:t>(</a:t>
            </a:r>
            <a:r>
              <a:rPr lang="it-IT" sz="600" dirty="0" err="1">
                <a:latin typeface="Georgia" pitchFamily="18" charset="0"/>
              </a:rPr>
              <a:t>based</a:t>
            </a:r>
            <a:r>
              <a:rPr lang="it-IT" sz="600" dirty="0">
                <a:latin typeface="Georgia" pitchFamily="18" charset="0"/>
              </a:rPr>
              <a:t> on art. 37, c.11-bis of  DL no. 223/2006)</a:t>
            </a:r>
            <a:r>
              <a:rPr lang="en-GB" sz="600" i="1" dirty="0">
                <a:latin typeface="Georgia" pitchFamily="18" charset="0"/>
              </a:rPr>
              <a:t>.</a:t>
            </a:r>
          </a:p>
        </p:txBody>
      </p:sp>
      <p:sp>
        <p:nvSpPr>
          <p:cNvPr id="36" name="Chevron 151">
            <a:extLst>
              <a:ext uri="{FF2B5EF4-FFF2-40B4-BE49-F238E27FC236}">
                <a16:creationId xmlns:a16="http://schemas.microsoft.com/office/drawing/2014/main" id="{2E804FEA-AC94-4D47-9263-751ABC7FA438}"/>
              </a:ext>
            </a:extLst>
          </p:cNvPr>
          <p:cNvSpPr/>
          <p:nvPr/>
        </p:nvSpPr>
        <p:spPr>
          <a:xfrm>
            <a:off x="3323943" y="8503525"/>
            <a:ext cx="3596960" cy="379235"/>
          </a:xfrm>
          <a:prstGeom prst="chevron">
            <a:avLst/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37" name="Chevron 130">
            <a:extLst>
              <a:ext uri="{FF2B5EF4-FFF2-40B4-BE49-F238E27FC236}">
                <a16:creationId xmlns:a16="http://schemas.microsoft.com/office/drawing/2014/main" id="{B0FBBD31-5BEC-4EFF-92C4-5B04F2795039}"/>
              </a:ext>
            </a:extLst>
          </p:cNvPr>
          <p:cNvSpPr/>
          <p:nvPr/>
        </p:nvSpPr>
        <p:spPr>
          <a:xfrm>
            <a:off x="3331931" y="7857748"/>
            <a:ext cx="3584289" cy="413872"/>
          </a:xfrm>
          <a:prstGeom prst="chevron">
            <a:avLst/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38" name="Content Placeholder 16">
            <a:extLst>
              <a:ext uri="{FF2B5EF4-FFF2-40B4-BE49-F238E27FC236}">
                <a16:creationId xmlns:a16="http://schemas.microsoft.com/office/drawing/2014/main" id="{56316801-52EF-4917-AE22-68298202539E}"/>
              </a:ext>
            </a:extLst>
          </p:cNvPr>
          <p:cNvSpPr txBox="1">
            <a:spLocks/>
          </p:cNvSpPr>
          <p:nvPr/>
        </p:nvSpPr>
        <p:spPr bwMode="auto">
          <a:xfrm>
            <a:off x="305761" y="7832343"/>
            <a:ext cx="2973514" cy="456694"/>
          </a:xfrm>
          <a:prstGeom prst="rect">
            <a:avLst/>
          </a:prstGeom>
          <a:solidFill>
            <a:srgbClr val="FF6600"/>
          </a:solidFill>
          <a:ln w="0">
            <a:noFill/>
            <a:miter lim="800000"/>
            <a:headEnd/>
            <a:tailEnd/>
          </a:ln>
        </p:spPr>
        <p:txBody>
          <a:bodyPr lIns="246271" tIns="30783" rIns="61568" bIns="30783" anchor="ctr"/>
          <a:lstStyle/>
          <a:p>
            <a:pPr algn="just" defTabSz="181369" eaLnBrk="0" fontAlgn="base" hangingPunct="0">
              <a:spcBef>
                <a:spcPct val="0"/>
              </a:spcBef>
            </a:pPr>
            <a:r>
              <a:rPr lang="it-IT" altLang="it-IT" sz="1050" b="1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Times New Roman" panose="02020603050405020304" pitchFamily="18" charset="0"/>
              </a:rPr>
              <a:t>IMU acconto</a:t>
            </a:r>
            <a:endParaRPr lang="it-IT" altLang="it-IT" sz="1050" dirty="0">
              <a:latin typeface="Arial 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181369" eaLnBrk="0" fontAlgn="base" hangingPunct="0">
              <a:spcBef>
                <a:spcPct val="0"/>
              </a:spcBef>
            </a:pPr>
            <a:r>
              <a:rPr lang="en-US" altLang="it-IT" sz="1050" i="1" dirty="0">
                <a:solidFill>
                  <a:schemeClr val="bg1"/>
                </a:solidFill>
                <a:latin typeface="Arial "/>
                <a:ea typeface="Arial" panose="020B0604020202020204" pitchFamily="34" charset="0"/>
                <a:cs typeface="Arial" panose="020B0604020202020204" pitchFamily="34" charset="0"/>
              </a:rPr>
              <a:t>Municipal tax advance</a:t>
            </a:r>
            <a:endParaRPr lang="en-US" altLang="it-IT" sz="1050" i="1" dirty="0">
              <a:solidFill>
                <a:schemeClr val="bg1"/>
              </a:solidFill>
              <a:latin typeface="Arial 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8FC9216-1AF0-4418-90AB-271D2318FAC3}"/>
              </a:ext>
            </a:extLst>
          </p:cNvPr>
          <p:cNvSpPr txBox="1"/>
          <p:nvPr/>
        </p:nvSpPr>
        <p:spPr>
          <a:xfrm>
            <a:off x="4295375" y="7867512"/>
            <a:ext cx="210088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it-IT" dirty="0"/>
              <a:t>16/6</a:t>
            </a:r>
          </a:p>
        </p:txBody>
      </p:sp>
      <p:sp>
        <p:nvSpPr>
          <p:cNvPr id="42" name="Content Placeholder 16">
            <a:extLst>
              <a:ext uri="{FF2B5EF4-FFF2-40B4-BE49-F238E27FC236}">
                <a16:creationId xmlns:a16="http://schemas.microsoft.com/office/drawing/2014/main" id="{FE9B9A3C-658C-4116-A2E4-E67A54155E6F}"/>
              </a:ext>
            </a:extLst>
          </p:cNvPr>
          <p:cNvSpPr txBox="1">
            <a:spLocks/>
          </p:cNvSpPr>
          <p:nvPr/>
        </p:nvSpPr>
        <p:spPr bwMode="auto">
          <a:xfrm>
            <a:off x="305761" y="8481950"/>
            <a:ext cx="2973514" cy="432289"/>
          </a:xfrm>
          <a:prstGeom prst="rect">
            <a:avLst/>
          </a:prstGeom>
          <a:solidFill>
            <a:srgbClr val="FF6600"/>
          </a:solidFill>
          <a:ln w="0">
            <a:noFill/>
            <a:miter lim="800000"/>
            <a:headEnd/>
            <a:tailEnd/>
          </a:ln>
        </p:spPr>
        <p:txBody>
          <a:bodyPr lIns="246271" tIns="30783" rIns="61568" bIns="30783" anchor="ctr"/>
          <a:lstStyle/>
          <a:p>
            <a:pPr defTabSz="181369" eaLnBrk="0" fontAlgn="base" hangingPunct="0">
              <a:spcBef>
                <a:spcPct val="0"/>
              </a:spcBef>
            </a:pPr>
            <a:r>
              <a:rPr lang="it-IT" altLang="it-IT" sz="1050" b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IMU saldo</a:t>
            </a:r>
            <a:endParaRPr lang="en-US" altLang="it-IT" sz="1050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defTabSz="181369" eaLnBrk="0" fontAlgn="base" hangingPunct="0">
              <a:spcBef>
                <a:spcPct val="0"/>
              </a:spcBef>
            </a:pPr>
            <a:r>
              <a:rPr lang="en-US" altLang="it-IT" sz="1050" i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Municipal tax settlement</a:t>
            </a:r>
            <a:endParaRPr lang="en-US" altLang="it-IT" sz="105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301A01A-F3A6-4417-ADCE-17EBA3F37B29}"/>
              </a:ext>
            </a:extLst>
          </p:cNvPr>
          <p:cNvSpPr txBox="1"/>
          <p:nvPr/>
        </p:nvSpPr>
        <p:spPr>
          <a:xfrm>
            <a:off x="4335746" y="8512474"/>
            <a:ext cx="202014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it-IT" dirty="0"/>
              <a:t>16/12</a:t>
            </a:r>
          </a:p>
        </p:txBody>
      </p:sp>
    </p:spTree>
    <p:extLst>
      <p:ext uri="{BB962C8B-B14F-4D97-AF65-F5344CB8AC3E}">
        <p14:creationId xmlns:p14="http://schemas.microsoft.com/office/powerpoint/2010/main" val="11785147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256,1,Slid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LSAnnoFiscale xmlns="http://schemas.microsoft.com/sharepoint/v3">2020</TLSAnnoFiscale>
    <TLSDCIDOperazione xmlns="http://schemas.microsoft.com/sharepoint/v3">0</TLSDCIDOperazione>
    <TLSCliente xmlns="http://schemas.microsoft.com/sharepoint/v3">Progetto Interno</TLSCliente>
    <TLSTitoloProgetto xmlns="http://schemas.microsoft.com/sharepoint/v3">Delivery Center Affi 2020</TLSTitoloProgetto>
    <TLSTipoProgetto xmlns="http://schemas.microsoft.com/sharepoint/v3">Incarico Generico</TLSTipoProgetto>
    <TLSDescrizioneProgetto xmlns="http://schemas.microsoft.com/sharepoint/v3">Progetto interno</TLSDescrizioneProgetto>
    <TLSLob xmlns="http://schemas.microsoft.com/sharepoint/v3">Accounting Services</TLSLob>
    <_dlc_DocId xmlns="975a9784-2ab8-44c1-a534-7d1fd34e26e4">ACCSER_1471589</_dlc_DocId>
    <_dlc_DocIdUrl xmlns="975a9784-2ab8-44c1-a534-7d1fd34e26e4">
      <Url>https://tls.shp.p.it.ema.ad.pwcinternal.com/accser/1560/DocProj/_layouts/15/DocIdRedir.aspx?ID=ACCSER_1471589</Url>
      <Description>ACCSER_1471589</Description>
    </_dlc_DocIdUrl>
    <TLSDCNomeRichiedente xmlns="http://schemas.microsoft.com/sharepoint/v3" xsi:nil="true"/>
    <TLSGruppoCliente xmlns="http://schemas.microsoft.com/sharepoint/v3">Interno</TLSGruppoCliente>
    <TLSLegalEntity xmlns="http://schemas.microsoft.com/sharepoint/v3">PwC Services Srl</TLSLegalEntity>
    <TLSOrigineDocumento xmlns="http://schemas.microsoft.com/sharepoint/v3">Progetto</TLSOrigineDocumento>
    <TLSStatoDocumento xmlns="http://schemas.microsoft.com/sharepoint/v3">Da Compilare</TLSStatoDocumento>
    <TLSCodiceCliente xmlns="http://schemas.microsoft.com/sharepoint/v3">N/A</TLSCodiceCliente>
    <TLSRespProcessed xmlns="http://schemas.microsoft.com/sharepoint/v3">false</TLSRespProcessed>
    <TLSCategoriaDocumento xmlns="http://schemas.microsoft.com/sharepoint/v3">Da Compilare</TLSCategoriaDocumento>
    <TLSDCSedeConsegna xmlns="http://schemas.microsoft.com/sharepoint/v3" xsi:nil="true"/>
    <TLSDCDettagli xmlns="http://schemas.microsoft.com/sharepoint/v3" xsi:nil="true"/>
    <TLSNote xmlns="http://schemas.microsoft.com/sharepoint/v3" xsi:nil="true"/>
    <TLSDCOperazione xmlns="http://schemas.microsoft.com/sharepoint/v3" xsi:nil="true"/>
    <TLSProrogaComments xmlns="http://schemas.microsoft.com/sharepoint/v3" xsi:nil="true"/>
    <TLSDCDataScadenza xmlns="http://schemas.microsoft.com/sharepoint/v3" xsi:nil="true"/>
    <TLSDCSedePartenza xmlns="http://schemas.microsoft.com/sharepoint/v3" xsi:nil="true"/>
    <TLSDCUbicazione xmlns="http://schemas.microsoft.com/sharepoint/v3">Sede</TLSDCUbicazione>
    <TLSDCDestinatario xmlns="http://schemas.microsoft.com/sharepoint/v3">
      <UserInfo>
        <DisplayName/>
        <AccountId xsi:nil="true"/>
        <AccountType/>
      </UserInfo>
    </TLSDCDestinatario>
    <TLSDCJobID xmlns="http://schemas.microsoft.com/sharepoint/v3">0</TLSDCJobID>
    <TLSDCAnniScadenza xmlns="http://schemas.microsoft.com/sharepoint/v3" xsi:nil="true"/>
    <TLSDCUrgente xmlns="http://schemas.microsoft.com/sharepoint/v3">false</TLSDCUrgente>
    <TLSDCData xmlns="http://schemas.microsoft.com/sharepoint/v3" xsi:nil="true"/>
    <TLSDCDistrutto xmlns="http://schemas.microsoft.com/sharepoint/v3">false</TLSDCDistrutto>
    <TLSDCRichiedente xmlns="http://schemas.microsoft.com/sharepoint/v3">
      <UserInfo>
        <DisplayName/>
        <AccountId xsi:nil="true"/>
        <AccountType/>
      </UserInfo>
    </TLSDCRichiedente>
    <TLSDCPostOffice xmlns="http://schemas.microsoft.com/sharepoint/v3">false</TLSDCPostOffice>
    <TLSDCDataDistruzion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LS Documento Excel" ma:contentTypeID="0x010100FC99C3F8704940559AEA1CF00C58D700000B4594D6E0F7494FABF522F9C8B56C43000AAB2CB43F06AD43A318BFCFF9B69608" ma:contentTypeVersion="0" ma:contentTypeDescription="" ma:contentTypeScope="" ma:versionID="74e28aa4d4cde52a8737d0228c6ed46e">
  <xsd:schema xmlns:xsd="http://www.w3.org/2001/XMLSchema" xmlns:xs="http://www.w3.org/2001/XMLSchema" xmlns:p="http://schemas.microsoft.com/office/2006/metadata/properties" xmlns:ns1="http://schemas.microsoft.com/sharepoint/v3" xmlns:ns2="975a9784-2ab8-44c1-a534-7d1fd34e26e4" targetNamespace="http://schemas.microsoft.com/office/2006/metadata/properties" ma:root="true" ma:fieldsID="b049f3a8261f522e0289cdbb16514284" ns1:_="" ns2:_="">
    <xsd:import namespace="http://schemas.microsoft.com/sharepoint/v3"/>
    <xsd:import namespace="975a9784-2ab8-44c1-a534-7d1fd34e26e4"/>
    <xsd:element name="properties">
      <xsd:complexType>
        <xsd:sequence>
          <xsd:element name="documentManagement">
            <xsd:complexType>
              <xsd:all>
                <xsd:element ref="ns1:TLSTitoloProgetto" minOccurs="0"/>
                <xsd:element ref="ns1:TLSGruppoCliente" minOccurs="0"/>
                <xsd:element ref="ns1:TLSCodiceCliente" minOccurs="0"/>
                <xsd:element ref="ns1:TLSCliente" minOccurs="0"/>
                <xsd:element ref="ns1:TLSAnnoFiscale" minOccurs="0"/>
                <xsd:element ref="ns1:TLSLegalEntity" minOccurs="0"/>
                <xsd:element ref="ns1:TLSLob" minOccurs="0"/>
                <xsd:element ref="ns1:TLSTipoProgetto" minOccurs="0"/>
                <xsd:element ref="ns1:TLSDescrizioneProgetto" minOccurs="0"/>
                <xsd:element ref="ns1:TLSStatoDocumento" minOccurs="0"/>
                <xsd:element ref="ns1:TLSCategoriaDocumento" minOccurs="0"/>
                <xsd:element ref="ns1:TLSNote" minOccurs="0"/>
                <xsd:element ref="ns1:TLSOrigineDocumento" minOccurs="0"/>
                <xsd:element ref="ns1:TLSDCOperazione" minOccurs="0"/>
                <xsd:element ref="ns1:TLSDCIDOperazione" minOccurs="0"/>
                <xsd:element ref="ns1:TLSDCData" minOccurs="0"/>
                <xsd:element ref="ns1:TLSDCDataScadenza" minOccurs="0"/>
                <xsd:element ref="ns1:TLSDCAnniScadenza" minOccurs="0"/>
                <xsd:element ref="ns1:TLSDCUbicazione" minOccurs="0"/>
                <xsd:element ref="ns1:TLSDCDataDistruzione" minOccurs="0"/>
                <xsd:element ref="ns1:TLSDCDettagli" minOccurs="0"/>
                <xsd:element ref="ns1:TLSDCSedePartenza" minOccurs="0"/>
                <xsd:element ref="ns1:TLSDCSedeConsegna" minOccurs="0"/>
                <xsd:element ref="ns1:TLSDCDistrutto" minOccurs="0"/>
                <xsd:element ref="ns1:TLSDCRichiedente" minOccurs="0"/>
                <xsd:element ref="ns1:TLSDCNomeRichiedente" minOccurs="0"/>
                <xsd:element ref="ns1:TLSDCDestinatario" minOccurs="0"/>
                <xsd:element ref="ns1:TLSDCUrgente" minOccurs="0"/>
                <xsd:element ref="ns1:TLSDCPostOffice" minOccurs="0"/>
                <xsd:element ref="ns1:TLSDCJobID" minOccurs="0"/>
                <xsd:element ref="ns1:TLSRespProcessed" minOccurs="0"/>
                <xsd:element ref="ns1:TLSProrogaComments" minOccurs="0"/>
                <xsd:element ref="ns2:_dlc_DocId" minOccurs="0"/>
                <xsd:element ref="ns2:_dlc_DocIdUrl" minOccurs="0"/>
                <xsd:element ref="ns2:_dlc_DocIdPersistId" minOccurs="0"/>
                <xsd:element ref="ns1:ItemChildCount" minOccurs="0"/>
                <xsd:element ref="ns1:FolderChild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TLSTitoloProgetto" ma:index="8" nillable="true" ma:displayName="Titolo Progetto" ma:hidden="true" ma:internalName="TLSTitoloProgetto">
      <xsd:simpleType>
        <xsd:restriction base="dms:Text"/>
      </xsd:simpleType>
    </xsd:element>
    <xsd:element name="TLSGruppoCliente" ma:index="9" nillable="true" ma:displayName="Gruppo Cliente" ma:hidden="true" ma:internalName="TLSGruppoCliente">
      <xsd:simpleType>
        <xsd:restriction base="dms:Text"/>
      </xsd:simpleType>
    </xsd:element>
    <xsd:element name="TLSCodiceCliente" ma:index="10" nillable="true" ma:displayName="Codice Cliente" ma:hidden="true" ma:internalName="TLSCodiceCliente">
      <xsd:simpleType>
        <xsd:restriction base="dms:Text"/>
      </xsd:simpleType>
    </xsd:element>
    <xsd:element name="TLSCliente" ma:index="11" nillable="true" ma:displayName="Cliente" ma:hidden="true" ma:internalName="TLSCliente">
      <xsd:simpleType>
        <xsd:restriction base="dms:Text"/>
      </xsd:simpleType>
    </xsd:element>
    <xsd:element name="TLSAnnoFiscale" ma:index="12" nillable="true" ma:displayName="Anno Fiscale" ma:decimals="0" ma:hidden="true" ma:internalName="TLSAnnoFiscale">
      <xsd:simpleType>
        <xsd:restriction base="dms:Number">
          <xsd:maxInclusive value="9999"/>
          <xsd:minInclusive value="0"/>
        </xsd:restriction>
      </xsd:simpleType>
    </xsd:element>
    <xsd:element name="TLSLegalEntity" ma:index="13" nillable="true" ma:displayName="Legal Entity" ma:hidden="true" ma:internalName="TLSLegalEntity">
      <xsd:simpleType>
        <xsd:restriction base="dms:Choice">
          <xsd:enumeration value="Associazione TLS"/>
          <xsd:enumeration value="SPASR"/>
          <xsd:enumeration value="PwC Services Srl"/>
          <xsd:enumeration value="Internal Firm Services"/>
        </xsd:restriction>
      </xsd:simpleType>
    </xsd:element>
    <xsd:element name="TLSLob" ma:index="14" nillable="true" ma:displayName="Lob" ma:hidden="true" ma:internalName="TLSLob">
      <xsd:simpleType>
        <xsd:restriction base="dms:Choice">
          <xsd:enumeration value="Accounting Services"/>
          <xsd:enumeration value="Labor Law"/>
          <xsd:enumeration value="ITX"/>
          <xsd:enumeration value="Merge Acquisitions"/>
          <xsd:enumeration value="Voluntary Disclosure"/>
          <xsd:enumeration value="ITS"/>
          <xsd:enumeration value="TFA"/>
          <xsd:enumeration value="Financial Services"/>
          <xsd:enumeration value="HR Expatriates"/>
          <xsd:enumeration value="Corporate"/>
          <xsd:enumeration value="HR Payroll"/>
          <xsd:enumeration value="Legal Contenzioso"/>
          <xsd:enumeration value="Legal Generale"/>
          <xsd:enumeration value="OGC"/>
          <xsd:enumeration value="Tax Litigation"/>
          <xsd:enumeration value="TPDG"/>
          <xsd:enumeration value="Transfer Pricing"/>
          <xsd:enumeration value="CQO"/>
          <xsd:enumeration value="Client &amp; Markets"/>
          <xsd:enumeration value="Human Capital"/>
          <xsd:enumeration value="L&amp;D"/>
          <xsd:enumeration value="Leadership Team"/>
          <xsd:enumeration value="Knowledge Management"/>
        </xsd:restriction>
      </xsd:simpleType>
    </xsd:element>
    <xsd:element name="TLSTipoProgetto" ma:index="15" nillable="true" ma:displayName="Tipo Progetto" ma:hidden="true" ma:internalName="TLSTipoProgetto">
      <xsd:simpleType>
        <xsd:restriction base="dms:Text">
          <xsd:maxLength value="50"/>
        </xsd:restriction>
      </xsd:simpleType>
    </xsd:element>
    <xsd:element name="TLSDescrizioneProgetto" ma:index="16" nillable="true" ma:displayName="Descrizione Progetto" ma:hidden="true" ma:internalName="TLSDescrizioneProgetto">
      <xsd:simpleType>
        <xsd:restriction base="dms:Text"/>
      </xsd:simpleType>
    </xsd:element>
    <xsd:element name="TLSStatoDocumento" ma:index="17" nillable="true" ma:displayName="Stato Documento" ma:default="Da Compilare" ma:indexed="true" ma:internalName="TLSStatoDocumento">
      <xsd:simpleType>
        <xsd:restriction base="dms:Choice">
          <xsd:enumeration value="Da Compilare"/>
          <xsd:enumeration value="Draft"/>
          <xsd:enumeration value="Reviewed"/>
          <xsd:enumeration value="Final"/>
        </xsd:restriction>
      </xsd:simpleType>
    </xsd:element>
    <xsd:element name="TLSCategoriaDocumento" ma:index="18" nillable="true" ma:displayName="Categoria Documento" ma:default="Da Compilare" ma:indexed="true" ma:internalName="TLSCategoriaDocumento">
      <xsd:simpleType>
        <xsd:restriction base="dms:Choice">
          <xsd:enumeration value="Da Compilare"/>
          <xsd:enumeration value="Working Paper"/>
          <xsd:enumeration value="Oral Deliverable"/>
          <xsd:enumeration value="Deliverable"/>
        </xsd:restriction>
      </xsd:simpleType>
    </xsd:element>
    <xsd:element name="TLSNote" ma:index="19" nillable="true" ma:displayName="Note" ma:internalName="TLSNote">
      <xsd:simpleType>
        <xsd:restriction base="dms:Note"/>
      </xsd:simpleType>
    </xsd:element>
    <xsd:element name="TLSOrigineDocumento" ma:index="20" nillable="true" ma:displayName="Origine Documento" ma:hidden="true" ma:internalName="TLSOrigineDocumento">
      <xsd:simpleType>
        <xsd:restriction base="dms:Text"/>
      </xsd:simpleType>
    </xsd:element>
    <xsd:element name="TLSDCOperazione" ma:index="21" nillable="true" ma:displayName="Operazione in Corso" ma:hidden="true" ma:internalName="TLSDCOperazione">
      <xsd:simpleType>
        <xsd:union memberTypes="dms:Text">
          <xsd:simpleType>
            <xsd:restriction base="dms:Choice">
              <xsd:enumeration value="11=Scansione presso DC e successiva archiviazione"/>
              <xsd:enumeration value="12=Scansione presso DC e successiva restituzione"/>
              <xsd:enumeration value="13=Scansione presso DC e successiva distruzione"/>
              <xsd:enumeration value="20=Scansione autonoma in PwC e successiva archiviazione presso DC"/>
              <xsd:enumeration value="30=PDF2OCR"/>
              <xsd:enumeration value="40=Richiamo di un originale archiviato presso DC"/>
              <xsd:enumeration value="50=Restituzione di un originale per successiva archiviazione presso DC"/>
              <xsd:enumeration value="61=Richiesta modifica ciclo di vita - archiviazione"/>
              <xsd:enumeration value="62=Richiesta modifica ciclo di vita - distruzione"/>
            </xsd:restriction>
          </xsd:simpleType>
        </xsd:union>
      </xsd:simpleType>
    </xsd:element>
    <xsd:element name="TLSDCIDOperazione" ma:index="22" nillable="true" ma:displayName="ID Operazione in Corso" ma:decimals="0" ma:default="0" ma:hidden="true" ma:internalName="TLSDCIDOperazione">
      <xsd:simpleType>
        <xsd:restriction base="dms:Number">
          <xsd:maxInclusive value="9999"/>
          <xsd:minInclusive value="0"/>
        </xsd:restriction>
      </xsd:simpleType>
    </xsd:element>
    <xsd:element name="TLSDCData" ma:index="23" nillable="true" ma:displayName="Data Richiesta" ma:hidden="true" ma:internalName="TLSDCData">
      <xsd:simpleType>
        <xsd:restriction base="dms:DateTime"/>
      </xsd:simpleType>
    </xsd:element>
    <xsd:element name="TLSDCDataScadenza" ma:index="24" nillable="true" ma:displayName="Data Scadenza" ma:format="DateOnly" ma:hidden="true" ma:internalName="TLSDCDataScadenza">
      <xsd:simpleType>
        <xsd:restriction base="dms:DateTime"/>
      </xsd:simpleType>
    </xsd:element>
    <xsd:element name="TLSDCAnniScadenza" ma:index="25" nillable="true" ma:displayName="Periodo di Archiviazione" ma:decimals="0" ma:hidden="true" ma:internalName="TLSDCAnniScadenza">
      <xsd:simpleType>
        <xsd:restriction base="dms:Number">
          <xsd:maxInclusive value="9999"/>
          <xsd:minInclusive value="0"/>
        </xsd:restriction>
      </xsd:simpleType>
    </xsd:element>
    <xsd:element name="TLSDCUbicazione" ma:index="26" nillable="true" ma:displayName="Ubicazione Attuale" ma:default="Sede" ma:hidden="true" ma:internalName="TLSDCUbicazione">
      <xsd:simpleType>
        <xsd:restriction base="dms:Choice">
          <xsd:enumeration value="Sede"/>
          <xsd:enumeration value="Fuori Sede"/>
        </xsd:restriction>
      </xsd:simpleType>
    </xsd:element>
    <xsd:element name="TLSDCDataDistruzione" ma:index="27" nillable="true" ma:displayName="Data di Distruzione" ma:format="DateOnly" ma:hidden="true" ma:internalName="TLSDCDataDistruzione">
      <xsd:simpleType>
        <xsd:restriction base="dms:DateTime"/>
      </xsd:simpleType>
    </xsd:element>
    <xsd:element name="TLSDCDettagli" ma:index="28" nillable="true" ma:displayName="Info" ma:hidden="true" ma:internalName="TLSDCDettagli">
      <xsd:simpleType>
        <xsd:restriction base="dms:Note"/>
      </xsd:simpleType>
    </xsd:element>
    <xsd:element name="TLSDCSedePartenza" ma:index="29" nillable="true" ma:displayName="Sede di Partenza" ma:hidden="true" ma:internalName="TLSDCSedePartenza">
      <xsd:simpleType>
        <xsd:restriction base="dms:Choice">
          <xsd:enumeration value="Affi"/>
          <xsd:enumeration value="Bari"/>
          <xsd:enumeration value="Bologna"/>
          <xsd:enumeration value="Brescia"/>
          <xsd:enumeration value="Firenze"/>
          <xsd:enumeration value="Milano"/>
          <xsd:enumeration value="Napoli"/>
          <xsd:enumeration value="Padova"/>
          <xsd:enumeration value="Palermo"/>
          <xsd:enumeration value="Parma"/>
          <xsd:enumeration value="Roma"/>
          <xsd:enumeration value="Torino"/>
          <xsd:enumeration value="Treviso"/>
          <xsd:enumeration value="Varese"/>
          <xsd:enumeration value="Verona"/>
        </xsd:restriction>
      </xsd:simpleType>
    </xsd:element>
    <xsd:element name="TLSDCSedeConsegna" ma:index="30" nillable="true" ma:displayName="Sede di Riconsegna" ma:hidden="true" ma:internalName="TLSDCSedeConsegna">
      <xsd:simpleType>
        <xsd:restriction base="dms:Choice">
          <xsd:enumeration value="Affi"/>
          <xsd:enumeration value="Bari"/>
          <xsd:enumeration value="Bologna"/>
          <xsd:enumeration value="Brescia"/>
          <xsd:enumeration value="Firenze"/>
          <xsd:enumeration value="Milano"/>
          <xsd:enumeration value="Napoli"/>
          <xsd:enumeration value="Padova"/>
          <xsd:enumeration value="Palermo"/>
          <xsd:enumeration value="Parma"/>
          <xsd:enumeration value="Roma"/>
          <xsd:enumeration value="Torino"/>
          <xsd:enumeration value="Treviso"/>
          <xsd:enumeration value="Varese"/>
          <xsd:enumeration value="Verona"/>
        </xsd:restriction>
      </xsd:simpleType>
    </xsd:element>
    <xsd:element name="TLSDCDistrutto" ma:index="31" nillable="true" ma:displayName="Distrutto" ma:default="0" ma:hidden="true" ma:internalName="TLSDCDistrutto">
      <xsd:simpleType>
        <xsd:restriction base="dms:Boolean"/>
      </xsd:simpleType>
    </xsd:element>
    <xsd:element name="TLSDCRichiedente" ma:index="32" nillable="true" ma:displayName="Richiedente" ma:hidden="true" ma:list="UserInfo" ma:internalName="TLSDCRichiedente" ma:web="~sitecollecti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LSDCNomeRichiedente" ma:index="33" nillable="true" ma:displayName="Nome Richiedente" ma:hidden="true" ma:internalName="TLSDCNomeRichiedente">
      <xsd:simpleType>
        <xsd:restriction base="dms:Text"/>
      </xsd:simpleType>
    </xsd:element>
    <xsd:element name="TLSDCDestinatario" ma:index="34" nillable="true" ma:displayName="Persona di Riferimento" ma:hidden="true" ma:list="UserInfo" ma:internalName="TLSDCDestinatario" ma:web="~sitecollecti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LSDCUrgente" ma:index="35" nillable="true" ma:displayName="Urgente" ma:default="0" ma:hidden="true" ma:internalName="TLSDCUrgente">
      <xsd:simpleType>
        <xsd:restriction base="dms:Boolean"/>
      </xsd:simpleType>
    </xsd:element>
    <xsd:element name="TLSDCPostOffice" ma:index="36" nillable="true" ma:displayName="Processato PO" ma:default="0" ma:hidden="true" ma:internalName="TLSDCPostOffice">
      <xsd:simpleType>
        <xsd:restriction base="dms:Boolean"/>
      </xsd:simpleType>
    </xsd:element>
    <xsd:element name="TLSDCJobID" ma:index="37" nillable="true" ma:displayName="Job ID" ma:decimals="0" ma:default="0" ma:hidden="true" ma:internalName="TLSDCJobID">
      <xsd:simpleType>
        <xsd:restriction base="dms:Number">
          <xsd:minInclusive value="0"/>
        </xsd:restriction>
      </xsd:simpleType>
    </xsd:element>
    <xsd:element name="TLSRespProcessed" ma:index="38" nillable="true" ma:displayName="Processato Primo o Secondo Responsabile" ma:default="0" ma:hidden="true" ma:internalName="TLSRespProcessed">
      <xsd:simpleType>
        <xsd:restriction base="dms:Boolean"/>
      </xsd:simpleType>
    </xsd:element>
    <xsd:element name="TLSProrogaComments" ma:index="39" nillable="true" ma:displayName="Commenti Proroga" ma:hidden="true" ma:internalName="TLSProrogaComments">
      <xsd:simpleType>
        <xsd:restriction base="dms:Note"/>
      </xsd:simpleType>
    </xsd:element>
    <xsd:element name="ItemChildCount" ma:index="43" nillable="true" ma:displayName="Conteggio figli elemento" ma:hidden="true" ma:list="Docs" ma:internalName="ItemChildCount" ma:readOnly="true" ma:showField="ItemChildCount">
      <xsd:simpleType>
        <xsd:restriction base="dms:Lookup"/>
      </xsd:simpleType>
    </xsd:element>
    <xsd:element name="FolderChildCount" ma:index="44" nillable="true" ma:displayName="Numero figli cartella" ma:hidden="true" ma:list="Docs" ma:internalName="FolderChildCount" ma:readOnly="true" ma:showField="FolderChildCount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5a9784-2ab8-44c1-a534-7d1fd34e26e4" elementFormDefault="qualified">
    <xsd:import namespace="http://schemas.microsoft.com/office/2006/documentManagement/types"/>
    <xsd:import namespace="http://schemas.microsoft.com/office/infopath/2007/PartnerControls"/>
    <xsd:element name="_dlc_DocId" ma:index="40" nillable="true" ma:displayName="Valore ID documento" ma:description="Valore dell'ID documento assegnato all'elemento." ma:internalName="_dlc_DocId" ma:readOnly="true">
      <xsd:simpleType>
        <xsd:restriction base="dms:Text"/>
      </xsd:simpleType>
    </xsd:element>
    <xsd:element name="_dlc_DocIdUrl" ma:index="41" nillable="true" ma:displayName="ID documento" ma:description="Collegamento permanente al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TLSDocumento_ItemAdding</Name>
    <Synchronization>Default</Synchronization>
    <Type>1</Type>
    <SequenceNumber>10001</SequenceNumber>
    <Url/>
    <Assembly>TLS_ContentsAndData, Version=1.0.0.0, Culture=neutral, PublicKeyToken=4eec46a6eb7e7fc7</Assembly>
    <Class>TLS_ContentsAndData.DocumentoCTypeEventReceiver</Class>
    <Data/>
    <Filter/>
  </Receiver>
  <Receiver>
    <Name>TLSDocumento_ItemAdded</Name>
    <Synchronization>Default</Synchronization>
    <Type>10001</Type>
    <SequenceNumber>10002</SequenceNumber>
    <Url/>
    <Assembly>TLS_ContentsAndData, Version=1.0.0.0, Culture=neutral, PublicKeyToken=4eec46a6eb7e7fc7</Assembly>
    <Class>TLS_ContentsAndData.DocumentoCTypeEventReceiver</Class>
    <Data/>
    <Filter/>
  </Receiver>
  <Receiver>
    <Name>TLSDocumento_ItemUpdating</Name>
    <Synchronization>Default</Synchronization>
    <Type>2</Type>
    <SequenceNumber>10003</SequenceNumber>
    <Url/>
    <Assembly>TLS_ContentsAndData, Version=1.0.0.0, Culture=neutral, PublicKeyToken=4eec46a6eb7e7fc7</Assembly>
    <Class>TLS_ContentsAndData.DocumentoCTypeEventReceiver</Class>
    <Data/>
    <Filter/>
  </Receiver>
  <Receiver>
    <Name>TLSDocumento_ItemUpdated</Name>
    <Synchronization>Default</Synchronization>
    <Type>10002</Type>
    <SequenceNumber>10004</SequenceNumber>
    <Url/>
    <Assembly>TLS_ContentsAndData, Version=1.0.0.0, Culture=neutral, PublicKeyToken=4eec46a6eb7e7fc7</Assembly>
    <Class>TLS_ContentsAndData.DocumentoCTypeEventReceiver</Class>
    <Data/>
    <Filter/>
  </Receiver>
  <Receiver>
    <Name>TLSDocumento_ItemDeleting</Name>
    <Synchronization>Default</Synchronization>
    <Type>3</Type>
    <SequenceNumber>10005</SequenceNumber>
    <Url/>
    <Assembly>TLS_ContentsAndData, Version=1.0.0.0, Culture=neutral, PublicKeyToken=4eec46a6eb7e7fc7</Assembly>
    <Class>TLS_ContentsAndData.DocumentoCTypeEventReceiver</Class>
    <Data/>
    <Filter/>
  </Receiver>
  <Receiver>
    <Name>TLSDocumento_ItemCheckedIn</Name>
    <Synchronization>Default</Synchronization>
    <Type>10004</Type>
    <SequenceNumber>10006</SequenceNumber>
    <Url/>
    <Assembly>TLS_ContentsAndData, Version=1.0.0.0, Culture=neutral, PublicKeyToken=4eec46a6eb7e7fc7</Assembly>
    <Class>TLS_ContentsAndData.DocumentoCTypeEventReceiver</Class>
    <Data/>
    <Filter/>
  </Receiver>
  <Receiver>
    <Name>TLSDocumento_ItemCheckingOut</Name>
    <Synchronization>Default</Synchronization>
    <Type>5</Type>
    <SequenceNumber>10007</SequenceNumber>
    <Url/>
    <Assembly>TLS_ContentsAndData, Version=1.0.0.0, Culture=neutral, PublicKeyToken=4eec46a6eb7e7fc7</Assembly>
    <Class>TLS_ContentsAndData.DocumentoCTypeEventReceiver</Class>
    <Data/>
    <Filter/>
  </Receiver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11564612-F5D5-434B-BA95-CE299B6E4A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CB3368-B828-4097-9CCD-1539DFFABF55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975a9784-2ab8-44c1-a534-7d1fd34e26e4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6948433-6EDC-43DE-A4B8-9555B5BA63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75a9784-2ab8-44c1-a534-7d1fd34e26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4FCFFF9-5B06-4F18-88E5-CD686DB19801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8036</TotalTime>
  <Words>821</Words>
  <Application>Microsoft Office PowerPoint</Application>
  <PresentationFormat>Personalizzato</PresentationFormat>
  <Paragraphs>104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Arial</vt:lpstr>
      <vt:lpstr>Arial </vt:lpstr>
      <vt:lpstr>Calibri</vt:lpstr>
      <vt:lpstr>Calibri Light</vt:lpstr>
      <vt:lpstr>Georgia</vt:lpstr>
      <vt:lpstr>Office Theme</vt:lpstr>
      <vt:lpstr>Presentazione standard di PowerPoint</vt:lpstr>
      <vt:lpstr>Presentazione standard di PowerPoint</vt:lpstr>
    </vt:vector>
  </TitlesOfParts>
  <Company>PricewaterhouseCoopers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Maurizio Zama</dc:creator>
  <cp:lastModifiedBy>Katia</cp:lastModifiedBy>
  <cp:revision>372</cp:revision>
  <cp:lastPrinted>2019-07-01T16:03:45Z</cp:lastPrinted>
  <dcterms:created xsi:type="dcterms:W3CDTF">2016-11-24T08:43:52Z</dcterms:created>
  <dcterms:modified xsi:type="dcterms:W3CDTF">2024-03-01T16:36:00Z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0x010100FC99C3F8704940559AEA1CF00C58D700000B4594D6E0F7494FABF522F9C8B56C43000AAB2CB43F06AD43A318BFCFF9B69608</vt:lpwstr>
  </property>
  <property fmtid="{D5CDD505-2E9C-101B-9397-08002B2CF9AE}" pid="3" name="_dlc_DocIdItemGuid">
    <vt:lpwstr>e85fd27d-815b-4665-8454-320fc9db6a9d</vt:lpwstr>
  </property>
</Properties>
</file>